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08" r:id="rId2"/>
    <p:sldId id="431" r:id="rId3"/>
    <p:sldId id="433" r:id="rId4"/>
    <p:sldId id="415" r:id="rId5"/>
    <p:sldId id="416" r:id="rId6"/>
    <p:sldId id="417" r:id="rId7"/>
    <p:sldId id="432" r:id="rId8"/>
    <p:sldId id="434" r:id="rId9"/>
    <p:sldId id="418"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Cannon" initials="MC" lastIdx="1" clrIdx="0">
    <p:extLst>
      <p:ext uri="{19B8F6BF-5375-455C-9EA6-DF929625EA0E}">
        <p15:presenceInfo xmlns:p15="http://schemas.microsoft.com/office/powerpoint/2012/main" userId="S-1-5-21-2533661484-157500452-3275135779-1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A2F"/>
    <a:srgbClr val="016380"/>
    <a:srgbClr val="005981"/>
    <a:srgbClr val="6B543C"/>
    <a:srgbClr val="F37121"/>
    <a:srgbClr val="E24826"/>
    <a:srgbClr val="31A4DD"/>
    <a:srgbClr val="2AA2DB"/>
    <a:srgbClr val="57585A"/>
    <a:srgbClr val="EFC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50628" autoAdjust="0"/>
  </p:normalViewPr>
  <p:slideViewPr>
    <p:cSldViewPr snapToGrid="0">
      <p:cViewPr varScale="1">
        <p:scale>
          <a:sx n="51" d="100"/>
          <a:sy n="51" d="100"/>
        </p:scale>
        <p:origin x="888" y="78"/>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p:scale>
          <a:sx n="125" d="100"/>
          <a:sy n="125" d="100"/>
        </p:scale>
        <p:origin x="948" y="-12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E0273A8E-5D64-43B6-A7B0-978294B2B6BB}" type="datetimeFigureOut">
              <a:rPr lang="en-US" smtClean="0"/>
              <a:t>12/6/2016</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6919FDD8-1F75-4E7F-BA02-FD459E74D5BB}" type="slidenum">
              <a:rPr lang="en-US" smtClean="0"/>
              <a:t>‹#›</a:t>
            </a:fld>
            <a:endParaRPr lang="en-US"/>
          </a:p>
        </p:txBody>
      </p:sp>
    </p:spTree>
    <p:extLst>
      <p:ext uri="{BB962C8B-B14F-4D97-AF65-F5344CB8AC3E}">
        <p14:creationId xmlns:p14="http://schemas.microsoft.com/office/powerpoint/2010/main" val="4089367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B6129601-CF1A-4C86-9BEB-0F5C0C82C623}" type="datetimeFigureOut">
              <a:rPr lang="en-US" smtClean="0"/>
              <a:t>12/6/2016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9E9E43DB-C976-49B4-82CB-BAF5915E5C9C}" type="slidenum">
              <a:rPr lang="en-US" smtClean="0"/>
              <a:t>‹#›</a:t>
            </a:fld>
            <a:endParaRPr lang="en-US"/>
          </a:p>
        </p:txBody>
      </p:sp>
    </p:spTree>
    <p:extLst>
      <p:ext uri="{BB962C8B-B14F-4D97-AF65-F5344CB8AC3E}">
        <p14:creationId xmlns:p14="http://schemas.microsoft.com/office/powerpoint/2010/main" val="40936759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a:t>
            </a:r>
          </a:p>
          <a:p>
            <a:endParaRPr lang="en-US" dirty="0" smtClean="0"/>
          </a:p>
          <a:p>
            <a:r>
              <a:rPr lang="en-US" b="1" dirty="0" smtClean="0"/>
              <a:t>Suggested</a:t>
            </a:r>
            <a:r>
              <a:rPr lang="en-US" b="1" baseline="0" dirty="0" smtClean="0"/>
              <a:t> Talking Points</a:t>
            </a:r>
            <a:r>
              <a:rPr lang="en-US" b="1" dirty="0" smtClean="0"/>
              <a:t>:</a:t>
            </a:r>
            <a:endParaRPr lang="en-US" b="1" dirty="0" smtClean="0"/>
          </a:p>
          <a:p>
            <a:endParaRPr lang="en-US" b="1" dirty="0" smtClean="0"/>
          </a:p>
          <a:p>
            <a:r>
              <a:rPr lang="en-US" dirty="0" smtClean="0"/>
              <a:t>Hello, my name is _________________________.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attend / My child attends / I work at </a:t>
            </a:r>
            <a:r>
              <a:rPr lang="en-US" i="1" u="none" dirty="0" smtClean="0"/>
              <a:t>(</a:t>
            </a:r>
            <a:r>
              <a:rPr lang="en-US" i="1" u="sng" dirty="0" smtClean="0"/>
              <a:t>name of school</a:t>
            </a:r>
            <a:r>
              <a:rPr lang="en-US" i="1" u="none" dirty="0" smtClean="0"/>
              <a:t>)</a:t>
            </a:r>
            <a:r>
              <a:rPr lang="en-US" u="none" dirty="0" smtClean="0"/>
              <a:t>.</a:t>
            </a:r>
          </a:p>
          <a:p>
            <a:endParaRPr lang="en-US" dirty="0" smtClean="0"/>
          </a:p>
          <a:p>
            <a:r>
              <a:rPr lang="en-US" dirty="0" smtClean="0"/>
              <a:t>I am a </a:t>
            </a:r>
            <a:r>
              <a:rPr lang="en-US" i="1" u="none" dirty="0" smtClean="0"/>
              <a:t>(</a:t>
            </a:r>
            <a:r>
              <a:rPr lang="en-US" i="1" u="sng" dirty="0" smtClean="0"/>
              <a:t>student / parent / teacher / staff member / concerned community member</a:t>
            </a:r>
            <a:r>
              <a:rPr lang="en-US" i="1" u="none" dirty="0" smtClean="0"/>
              <a:t>)</a:t>
            </a:r>
            <a:r>
              <a:rPr lang="en-US" i="1" u="sng" dirty="0" smtClean="0"/>
              <a:t>.</a:t>
            </a:r>
          </a:p>
          <a:p>
            <a:endParaRPr lang="en-US" dirty="0" smtClean="0"/>
          </a:p>
          <a:p>
            <a:r>
              <a:rPr lang="en-US" dirty="0" smtClean="0"/>
              <a:t>I am here because the Local Control Funding Formula gives us an incredible opportunity to invest in the health and academic success of our children. I am</a:t>
            </a:r>
            <a:r>
              <a:rPr lang="en-US" baseline="0" dirty="0" smtClean="0"/>
              <a:t> asking you to increase support for our school nutrition programs so that our students have the fuel they need to succeed inside and outside of the classroom.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1</a:t>
            </a:fld>
            <a:endParaRPr lang="en-US"/>
          </a:p>
        </p:txBody>
      </p:sp>
    </p:spTree>
    <p:extLst>
      <p:ext uri="{BB962C8B-B14F-4D97-AF65-F5344CB8AC3E}">
        <p14:creationId xmlns:p14="http://schemas.microsoft.com/office/powerpoint/2010/main" val="352511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Start with a quote or story that conveys the connection between nutrition </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and academic achievement. The</a:t>
            </a:r>
            <a:r>
              <a:rPr lang="en-US" sz="1200" b="1" baseline="0" dirty="0" smtClean="0">
                <a:latin typeface="Arial" panose="020B0604020202020204" pitchFamily="34" charset="0"/>
                <a:cs typeface="Arial" panose="020B0604020202020204" pitchFamily="34" charset="0"/>
              </a:rPr>
              <a:t> above quote </a:t>
            </a:r>
            <a:r>
              <a:rPr lang="en-US" sz="1200" b="1" dirty="0" smtClean="0">
                <a:latin typeface="Arial" panose="020B0604020202020204" pitchFamily="34" charset="0"/>
                <a:cs typeface="Arial" panose="020B0604020202020204" pitchFamily="34" charset="0"/>
              </a:rPr>
              <a:t>is an example from</a:t>
            </a:r>
            <a:r>
              <a:rPr lang="en-US" sz="1200" b="1" baseline="0" dirty="0" smtClean="0">
                <a:latin typeface="Arial" panose="020B0604020202020204" pitchFamily="34" charset="0"/>
                <a:cs typeface="Arial" panose="020B0604020202020204" pitchFamily="34" charset="0"/>
              </a:rPr>
              <a:t> a student at Oakland Unified School District. You can read his story here: </a:t>
            </a:r>
            <a:r>
              <a:rPr lang="en-US" sz="1200" b="0" i="0" kern="1200" dirty="0" smtClean="0">
                <a:solidFill>
                  <a:schemeClr val="tx1"/>
                </a:solidFill>
                <a:effectLst/>
                <a:latin typeface="+mn-lt"/>
                <a:ea typeface="+mn-ea"/>
                <a:cs typeface="+mn-cs"/>
              </a:rPr>
              <a:t>http://bit.ly/2gvLobs. </a:t>
            </a:r>
            <a:endParaRPr lang="en-US" b="1" dirty="0" smtClean="0"/>
          </a:p>
          <a:p>
            <a:endParaRPr lang="en-US" dirty="0" smtClean="0"/>
          </a:p>
          <a:p>
            <a:r>
              <a:rPr lang="en-US" b="1" dirty="0" smtClean="0"/>
              <a:t>Suggested</a:t>
            </a:r>
            <a:r>
              <a:rPr lang="en-US" b="1" baseline="0" dirty="0" smtClean="0"/>
              <a:t> Talking Points</a:t>
            </a:r>
            <a:r>
              <a:rPr lang="en-US" b="1" dirty="0" smtClean="0"/>
              <a:t>:</a:t>
            </a:r>
          </a:p>
          <a:p>
            <a:endParaRPr lang="en-US" dirty="0" smtClean="0"/>
          </a:p>
          <a:p>
            <a:r>
              <a:rPr lang="en-US" dirty="0" smtClean="0"/>
              <a:t>For some of our students, meals served at school may be the only nutritious meal they receive all day. </a:t>
            </a:r>
          </a:p>
          <a:p>
            <a:endParaRPr lang="en-US" dirty="0" smtClean="0"/>
          </a:p>
          <a:p>
            <a:r>
              <a:rPr lang="en-US" dirty="0" smtClean="0"/>
              <a:t>We know through research that students who are hungry</a:t>
            </a:r>
            <a:r>
              <a:rPr lang="en-US" baseline="0" dirty="0" smtClean="0"/>
              <a:t> are more likely to be suspended from school, repeat a grade, and not get along with their peers. Our school nutrition programs can help provide our students with the nutrition they need to fully focus in the classroom.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Not</a:t>
            </a:r>
            <a:r>
              <a:rPr lang="en-US" i="0" baseline="0" dirty="0" smtClean="0"/>
              <a:t> all </a:t>
            </a:r>
            <a:r>
              <a:rPr lang="en-US" dirty="0" smtClean="0"/>
              <a:t>of eligible students in our school district participate in</a:t>
            </a:r>
            <a:r>
              <a:rPr lang="en-US" baseline="0" dirty="0" smtClean="0"/>
              <a:t> our free and reduced-price meal programs. We can reach more students with healthy meals if our school district increased support for our school nutrition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sz="1200" b="1" dirty="0" smtClean="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E9E43DB-C976-49B4-82CB-BAF5915E5C9C}" type="slidenum">
              <a:rPr lang="en-US" smtClean="0"/>
              <a:t>2</a:t>
            </a:fld>
            <a:endParaRPr lang="en-US"/>
          </a:p>
        </p:txBody>
      </p:sp>
    </p:spTree>
    <p:extLst>
      <p:ext uri="{BB962C8B-B14F-4D97-AF65-F5344CB8AC3E}">
        <p14:creationId xmlns:p14="http://schemas.microsoft.com/office/powerpoint/2010/main" val="391263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a:t>
            </a:r>
          </a:p>
          <a:p>
            <a:endParaRPr lang="en-US" dirty="0" smtClean="0"/>
          </a:p>
          <a:p>
            <a:r>
              <a:rPr lang="en-US" b="1" dirty="0" smtClean="0"/>
              <a:t>Suggested</a:t>
            </a:r>
            <a:r>
              <a:rPr lang="en-US" b="1" baseline="0" dirty="0" smtClean="0"/>
              <a:t> Talking Points</a:t>
            </a:r>
            <a:r>
              <a:rPr lang="en-US" b="1" dirty="0" smtClean="0"/>
              <a:t>:</a:t>
            </a:r>
          </a:p>
          <a:p>
            <a:endParaRPr lang="en-US" b="1" dirty="0" smtClean="0"/>
          </a:p>
          <a:p>
            <a:r>
              <a:rPr lang="en-US" dirty="0" smtClean="0"/>
              <a:t>Supporting efforts to increase access to nutritious meals and quality drinking water is a smart investment for our school district. When we invest in our school nutrition programs,</a:t>
            </a:r>
            <a:r>
              <a:rPr lang="en-US" baseline="0" dirty="0" smtClean="0"/>
              <a:t> low-income students directly benefit. </a:t>
            </a:r>
          </a:p>
          <a:p>
            <a:endParaRPr lang="en-US" baseline="0" dirty="0" smtClean="0"/>
          </a:p>
          <a:p>
            <a:r>
              <a:rPr lang="en-US" dirty="0" smtClean="0"/>
              <a:t>A strategic investment of Local Control Funding Formula</a:t>
            </a:r>
            <a:r>
              <a:rPr lang="en-US" baseline="0" dirty="0" smtClean="0"/>
              <a:t> </a:t>
            </a:r>
            <a:r>
              <a:rPr lang="en-US" dirty="0" smtClean="0"/>
              <a:t>funds into our school nutrition programs can improve nutrition access while simultaneously helping us achieve</a:t>
            </a:r>
            <a:r>
              <a:rPr lang="en-US" baseline="0" dirty="0" smtClean="0"/>
              <a:t> many of the state priorities</a:t>
            </a:r>
            <a:r>
              <a:rPr lang="en-US" dirty="0" smtClean="0"/>
              <a:t> that must be addressed in our Local Control and Accountability Plan. School</a:t>
            </a:r>
            <a:r>
              <a:rPr lang="en-US" baseline="0" dirty="0" smtClean="0"/>
              <a:t> nutrition is connected to each of the state priority areas.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3</a:t>
            </a:fld>
            <a:endParaRPr lang="en-US"/>
          </a:p>
        </p:txBody>
      </p:sp>
    </p:spTree>
    <p:extLst>
      <p:ext uri="{BB962C8B-B14F-4D97-AF65-F5344CB8AC3E}">
        <p14:creationId xmlns:p14="http://schemas.microsoft.com/office/powerpoint/2010/main" val="426152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Slide 4</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Suggested</a:t>
            </a:r>
            <a:r>
              <a:rPr lang="en-US" b="1" baseline="0" dirty="0" smtClean="0"/>
              <a:t> Talking Points</a:t>
            </a:r>
            <a:r>
              <a:rPr lang="en-US"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school nutrition programs support student achievement.</a:t>
            </a:r>
            <a:r>
              <a:rPr lang="en-US" baseline="0" dirty="0" smtClean="0"/>
              <a:t> </a:t>
            </a:r>
            <a:r>
              <a:rPr lang="en-US" dirty="0" smtClean="0"/>
              <a:t>Participation in the school nutrition programs has been linked through research to improved test scores and other markers of improved academic and cognitive performance</a:t>
            </a:r>
            <a:r>
              <a:rPr lang="en-US" baseline="0" dirty="0" smtClean="0"/>
              <a:t> including performance on the Academic Performance Index, GPA, standardized test scores, math scores, and literacy. Water intake has also been shown to improve students’ classroom focus.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s</a:t>
            </a:r>
            <a:r>
              <a:rPr lang="en-US" dirty="0" smtClean="0"/>
              <a:t>tudents attend class thirsty</a:t>
            </a:r>
            <a:r>
              <a:rPr lang="en-US" baseline="0" dirty="0" smtClean="0"/>
              <a:t> or </a:t>
            </a:r>
            <a:r>
              <a:rPr lang="en-US" dirty="0" smtClean="0"/>
              <a:t>hungry they are more likely to exhibit behavioral problems which not only detract from their own school experience, but the experiences of their classmates. </a:t>
            </a:r>
            <a:r>
              <a:rPr lang="en-US" baseline="0" dirty="0" smtClean="0"/>
              <a:t>Our school nutrition programs are an </a:t>
            </a:r>
            <a:r>
              <a:rPr lang="en-US" dirty="0" smtClean="0"/>
              <a:t>integral part of the school day. An investment in our </a:t>
            </a:r>
            <a:r>
              <a:rPr lang="en-US" baseline="0" dirty="0" smtClean="0"/>
              <a:t>s</a:t>
            </a:r>
            <a:r>
              <a:rPr lang="en-US" dirty="0" smtClean="0"/>
              <a:t>chool nutrition programs can improve the school climate for all students, allowing children and teachers to focus on lessons with fewer disruptions. </a:t>
            </a:r>
            <a:endParaRPr lang="en-US" baseline="0" dirty="0" smtClean="0"/>
          </a:p>
        </p:txBody>
      </p:sp>
      <p:sp>
        <p:nvSpPr>
          <p:cNvPr id="4" name="Slide Number Placeholder 3"/>
          <p:cNvSpPr>
            <a:spLocks noGrp="1"/>
          </p:cNvSpPr>
          <p:nvPr>
            <p:ph type="sldNum" sz="quarter" idx="10"/>
          </p:nvPr>
        </p:nvSpPr>
        <p:spPr/>
        <p:txBody>
          <a:bodyPr/>
          <a:lstStyle/>
          <a:p>
            <a:fld id="{9E9E43DB-C976-49B4-82CB-BAF5915E5C9C}" type="slidenum">
              <a:rPr lang="en-US" smtClean="0"/>
              <a:t>4</a:t>
            </a:fld>
            <a:endParaRPr lang="en-US"/>
          </a:p>
        </p:txBody>
      </p:sp>
    </p:spTree>
    <p:extLst>
      <p:ext uri="{BB962C8B-B14F-4D97-AF65-F5344CB8AC3E}">
        <p14:creationId xmlns:p14="http://schemas.microsoft.com/office/powerpoint/2010/main" val="233522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Slide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Suggested</a:t>
            </a:r>
            <a:r>
              <a:rPr lang="en-US" b="1" baseline="0" dirty="0" smtClean="0"/>
              <a:t> Talking Points</a:t>
            </a:r>
            <a:r>
              <a:rPr lang="en-US"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school nutrition programs have the ability to address some of the root causes that prevent students from coming to school regularly. By keeping children healthy and well nourished school nutrition programs help our students stay in school and contribute to reducing absenteeism. Students are more likely to attend school when they enjoy their overall school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Parents also care about the health and well being of</a:t>
            </a:r>
            <a:r>
              <a:rPr lang="en-US" baseline="0" dirty="0" smtClean="0"/>
              <a:t> their children. We can engage parents and students as contributors to our school nutrition environment by encouraging their participation on o</a:t>
            </a:r>
            <a:r>
              <a:rPr lang="en-US" dirty="0" smtClean="0"/>
              <a:t>ur</a:t>
            </a:r>
            <a:r>
              <a:rPr lang="en-US" baseline="0" dirty="0" smtClean="0"/>
              <a:t> student wellness policy council and seeking their input on improving our school nutrition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5</a:t>
            </a:fld>
            <a:endParaRPr lang="en-US"/>
          </a:p>
        </p:txBody>
      </p:sp>
    </p:spTree>
    <p:extLst>
      <p:ext uri="{BB962C8B-B14F-4D97-AF65-F5344CB8AC3E}">
        <p14:creationId xmlns:p14="http://schemas.microsoft.com/office/powerpoint/2010/main" val="79337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Slide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Suggested</a:t>
            </a:r>
            <a:r>
              <a:rPr lang="en-US" b="1" baseline="0" dirty="0" smtClean="0"/>
              <a:t> Talking Points</a:t>
            </a:r>
            <a:r>
              <a:rPr lang="en-US"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school district is required to report within our LCAP how we</a:t>
            </a:r>
            <a:r>
              <a:rPr lang="en-US" baseline="0" dirty="0" smtClean="0"/>
              <a:t> will support i</a:t>
            </a:r>
            <a:r>
              <a:rPr lang="en-US" dirty="0" smtClean="0"/>
              <a:t>mplementation of academic content and performance standards adopted by the state board. We are required to report how we</a:t>
            </a:r>
            <a:r>
              <a:rPr lang="en-US" baseline="0" dirty="0" smtClean="0"/>
              <a:t> will ensure students are enrolled in a broad </a:t>
            </a:r>
            <a:r>
              <a:rPr lang="en-US" dirty="0" smtClean="0"/>
              <a:t>course of study.</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Providing course content on nutrition and wellness will expand the breadth of courses our students have</a:t>
            </a:r>
            <a:r>
              <a:rPr lang="en-US" baseline="0" dirty="0" smtClean="0"/>
              <a:t> access to. Whether in the garden, the cafeteria, or in the classroom nutrition and health education can be incorporated into project­ based learning activities aligned with state adopted academic content and performance standards. </a:t>
            </a:r>
            <a:r>
              <a:rPr lang="en-US" dirty="0" smtClean="0"/>
              <a:t>Nutrition and health education </a:t>
            </a:r>
            <a:r>
              <a:rPr lang="en-US" baseline="0" dirty="0" smtClean="0"/>
              <a:t>can be used to support Common Core Standards, Next Generation Science Standards and more.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E9E43DB-C976-49B4-82CB-BAF5915E5C9C}" type="slidenum">
              <a:rPr lang="en-US" smtClean="0"/>
              <a:t>6</a:t>
            </a:fld>
            <a:endParaRPr lang="en-US"/>
          </a:p>
        </p:txBody>
      </p:sp>
    </p:spTree>
    <p:extLst>
      <p:ext uri="{BB962C8B-B14F-4D97-AF65-F5344CB8AC3E}">
        <p14:creationId xmlns:p14="http://schemas.microsoft.com/office/powerpoint/2010/main" val="202654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Slide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Suggested</a:t>
            </a:r>
            <a:r>
              <a:rPr lang="en-US" b="1" baseline="0" dirty="0" smtClean="0"/>
              <a:t> Talking Points</a:t>
            </a:r>
            <a:r>
              <a:rPr lang="en-US"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Providing students</a:t>
            </a:r>
            <a:r>
              <a:rPr lang="en-US" baseline="0" dirty="0" smtClean="0"/>
              <a:t> with safe and convenient places to eat supports their academic success. </a:t>
            </a:r>
            <a:r>
              <a:rPr lang="en-US" dirty="0" smtClean="0"/>
              <a:t>School districts are required in the LCAP to ensure school facilities are in 'good repair.’ This includes safe and convenient access to drinking water. </a:t>
            </a:r>
            <a:r>
              <a:rPr lang="en-US" baseline="0" dirty="0" smtClean="0"/>
              <a:t>By investing in water access and in our school cafeterias we not only can ensure that students have a safe and convenient place to eat and drink, but we also will contribute to their overall school experience, and encourage students to access the health and academic benefits of drinking water and participating in our school nutrition programs. </a:t>
            </a:r>
            <a:endParaRPr lang="en-US" dirty="0" smtClean="0"/>
          </a:p>
        </p:txBody>
      </p:sp>
      <p:sp>
        <p:nvSpPr>
          <p:cNvPr id="4" name="Slide Number Placeholder 3"/>
          <p:cNvSpPr>
            <a:spLocks noGrp="1"/>
          </p:cNvSpPr>
          <p:nvPr>
            <p:ph type="sldNum" sz="quarter" idx="10"/>
          </p:nvPr>
        </p:nvSpPr>
        <p:spPr/>
        <p:txBody>
          <a:bodyPr/>
          <a:lstStyle/>
          <a:p>
            <a:fld id="{9E9E43DB-C976-49B4-82CB-BAF5915E5C9C}" type="slidenum">
              <a:rPr lang="en-US" smtClean="0"/>
              <a:t>7</a:t>
            </a:fld>
            <a:endParaRPr lang="en-US"/>
          </a:p>
        </p:txBody>
      </p:sp>
    </p:spTree>
    <p:extLst>
      <p:ext uri="{BB962C8B-B14F-4D97-AF65-F5344CB8AC3E}">
        <p14:creationId xmlns:p14="http://schemas.microsoft.com/office/powerpoint/2010/main" val="69836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Slide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Suggested</a:t>
            </a:r>
            <a:r>
              <a:rPr lang="en-US" b="1" baseline="0" dirty="0" smtClean="0"/>
              <a:t> Talking Points</a:t>
            </a:r>
            <a:r>
              <a:rPr lang="en-US"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summary, a strategic investment of Local Control Funding Formula</a:t>
            </a:r>
            <a:r>
              <a:rPr lang="en-US" baseline="0" dirty="0" smtClean="0"/>
              <a:t> </a:t>
            </a:r>
            <a:r>
              <a:rPr lang="en-US" dirty="0" smtClean="0"/>
              <a:t>funds into our school nutrition programs can improve nutrition access while simultaneously helping us achieve</a:t>
            </a:r>
            <a:r>
              <a:rPr lang="en-US" baseline="0" dirty="0" smtClean="0"/>
              <a:t> many of the state priorities</a:t>
            </a:r>
            <a:r>
              <a:rPr lang="en-US" dirty="0" smtClean="0"/>
              <a:t> that must be addressed in our Local Control and Accountability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have provided you with a research summary which shares how our school nutrition programs improve: cognitive function, diet and physical health, school connectedness, emotional health, literacy and mathematics scores, school attendance, grades, and academic performance on standardized tests. In it you will also find links to research on how our school nutrition programs reduce hunger, decrease aggressive behavior, discipline problems, risk for obesity and diabetes, tardiness, and suspensions.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have also shared a number of examples of how other school districts across our state have incorporated school nutrition programs into their Local Control and Accountability Plans. </a:t>
            </a:r>
          </a:p>
          <a:p>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8</a:t>
            </a:fld>
            <a:endParaRPr lang="en-US"/>
          </a:p>
        </p:txBody>
      </p:sp>
    </p:spTree>
    <p:extLst>
      <p:ext uri="{BB962C8B-B14F-4D97-AF65-F5344CB8AC3E}">
        <p14:creationId xmlns:p14="http://schemas.microsoft.com/office/powerpoint/2010/main" val="215846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9 </a:t>
            </a:r>
          </a:p>
          <a:p>
            <a:endParaRPr lang="en-US" dirty="0" smtClean="0"/>
          </a:p>
          <a:p>
            <a:r>
              <a:rPr lang="en-US" b="1" dirty="0" smtClean="0"/>
              <a:t>Suggested</a:t>
            </a:r>
            <a:r>
              <a:rPr lang="en-US" b="1" baseline="0" dirty="0" smtClean="0"/>
              <a:t> Talking Points</a:t>
            </a:r>
            <a:r>
              <a:rPr lang="en-US" b="1" dirty="0" smtClean="0"/>
              <a:t>:</a:t>
            </a:r>
          </a:p>
          <a:p>
            <a:endParaRPr lang="en-US" dirty="0" smtClean="0"/>
          </a:p>
          <a:p>
            <a:r>
              <a:rPr lang="en-US" dirty="0" smtClean="0"/>
              <a:t>Lets join the other school districts that have prioritized their student’s wellness</a:t>
            </a:r>
            <a:r>
              <a:rPr lang="en-US" baseline="0" dirty="0" smtClean="0"/>
              <a:t> needs.</a:t>
            </a:r>
            <a:r>
              <a:rPr lang="en-US" dirty="0" smtClean="0"/>
              <a:t> I am asking you to take a step back and think about what our students truly need to succeed. My request to the school board is to allocate funding and to make a commitment in our Local Control and Accountability</a:t>
            </a:r>
            <a:r>
              <a:rPr lang="en-US" baseline="0" dirty="0" smtClean="0"/>
              <a:t> Plan to support our school nutrition programs. There are many things we can do, but I am asking you to: </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i="1" u="sng" baseline="0" dirty="0" smtClean="0"/>
          </a:p>
          <a:p>
            <a:endParaRPr lang="en-US" i="0" u="none" baseline="0" dirty="0" smtClean="0"/>
          </a:p>
          <a:p>
            <a:r>
              <a:rPr lang="en-US" i="0" u="none" baseline="0" dirty="0" smtClean="0"/>
              <a:t>Thank you so much for your time and for considering this important request. Please let me know if I can be of assistance with moving forward on this request. </a:t>
            </a:r>
            <a:endParaRPr lang="en-US" i="0" u="none"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E9E43DB-C976-49B4-82CB-BAF5915E5C9C}" type="slidenum">
              <a:rPr lang="en-US" smtClean="0"/>
              <a:t>9</a:t>
            </a:fld>
            <a:endParaRPr lang="en-US"/>
          </a:p>
        </p:txBody>
      </p:sp>
    </p:spTree>
    <p:extLst>
      <p:ext uri="{BB962C8B-B14F-4D97-AF65-F5344CB8AC3E}">
        <p14:creationId xmlns:p14="http://schemas.microsoft.com/office/powerpoint/2010/main" val="3836141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AdobeStock_109129122.jpe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2571"/>
            <a:ext cx="12250495" cy="6648350"/>
          </a:xfrm>
          <a:prstGeom prst="rect">
            <a:avLst/>
          </a:prstGeom>
        </p:spPr>
      </p:pic>
      <p:sp>
        <p:nvSpPr>
          <p:cNvPr id="2" name="Title 1"/>
          <p:cNvSpPr>
            <a:spLocks noGrp="1"/>
          </p:cNvSpPr>
          <p:nvPr>
            <p:ph type="ctrTitle" hasCustomPrompt="1"/>
          </p:nvPr>
        </p:nvSpPr>
        <p:spPr>
          <a:xfrm>
            <a:off x="425383" y="29316"/>
            <a:ext cx="4291760" cy="4628445"/>
          </a:xfrm>
        </p:spPr>
        <p:txBody>
          <a:bodyPr anchor="b">
            <a:normAutofit/>
          </a:bodyPr>
          <a:lstStyle>
            <a:lvl1pPr algn="l">
              <a:lnSpc>
                <a:spcPct val="100000"/>
              </a:lnSpc>
              <a:spcBef>
                <a:spcPts val="1200"/>
              </a:spcBef>
              <a:spcAft>
                <a:spcPts val="0"/>
              </a:spcAft>
              <a:defRPr sz="5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5383" y="4920017"/>
            <a:ext cx="4291760" cy="6538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2" name="Picture 11" descr="Header.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360459"/>
            <a:ext cx="12250056" cy="548603"/>
          </a:xfrm>
          <a:prstGeom prst="rect">
            <a:avLst/>
          </a:prstGeom>
        </p:spPr>
      </p:pic>
    </p:spTree>
    <p:extLst>
      <p:ext uri="{BB962C8B-B14F-4D97-AF65-F5344CB8AC3E}">
        <p14:creationId xmlns:p14="http://schemas.microsoft.com/office/powerpoint/2010/main" val="34931464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Placeholder 9" descr="StockSnap_ZFBV3L85KW.jpg"/>
          <p:cNvPicPr>
            <a:picLocks noChangeAspect="1"/>
          </p:cNvPicPr>
          <p:nvPr userDrawn="1"/>
        </p:nvPicPr>
        <p:blipFill rotWithShape="1">
          <a:blip r:embed="rId2" cstate="screen">
            <a:extLst>
              <a:ext uri="{28A0092B-C50C-407E-A947-70E740481C1C}">
                <a14:useLocalDpi xmlns:a14="http://schemas.microsoft.com/office/drawing/2010/main"/>
              </a:ext>
            </a:extLst>
          </a:blip>
          <a:srcRect t="-8301"/>
          <a:stretch/>
        </p:blipFill>
        <p:spPr>
          <a:xfrm>
            <a:off x="0" y="1"/>
            <a:ext cx="12192000" cy="6478644"/>
          </a:xfrm>
          <a:prstGeom prst="rect">
            <a:avLst/>
          </a:prstGeom>
        </p:spPr>
      </p:pic>
      <p:sp>
        <p:nvSpPr>
          <p:cNvPr id="2" name="Title 1"/>
          <p:cNvSpPr>
            <a:spLocks noGrp="1"/>
          </p:cNvSpPr>
          <p:nvPr>
            <p:ph type="title"/>
          </p:nvPr>
        </p:nvSpPr>
        <p:spPr>
          <a:xfrm>
            <a:off x="1392617" y="1360456"/>
            <a:ext cx="9406766" cy="4287753"/>
          </a:xfrm>
        </p:spPr>
        <p:txBody>
          <a:bodyPr anchor="t">
            <a:normAutofit/>
          </a:bodyPr>
          <a:lstStyle>
            <a:lvl1pPr algn="l">
              <a:defRPr sz="4800" i="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7" name="Picture 6" descr="Header.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85800"/>
          </a:xfrm>
          <a:prstGeom prst="rect">
            <a:avLst/>
          </a:prstGeom>
        </p:spPr>
      </p:pic>
      <p:sp>
        <p:nvSpPr>
          <p:cNvPr id="11" name="Rectangle 10"/>
          <p:cNvSpPr/>
          <p:nvPr userDrawn="1"/>
        </p:nvSpPr>
        <p:spPr>
          <a:xfrm>
            <a:off x="0" y="6114570"/>
            <a:ext cx="12192000" cy="685800"/>
          </a:xfrm>
          <a:prstGeom prst="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389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ead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
          </a:xfrm>
          <a:prstGeom prst="rect">
            <a:avLst/>
          </a:prstGeom>
        </p:spPr>
      </p:pic>
      <p:pic>
        <p:nvPicPr>
          <p:cNvPr id="9" name="Content Placeholder 2" descr="CFPAGraphicImage3.jpg"/>
          <p:cNvPicPr>
            <a:picLocks noChangeAspect="1"/>
          </p:cNvPicPr>
          <p:nvPr userDrawn="1"/>
        </p:nvPicPr>
        <p:blipFill rotWithShape="1">
          <a:blip r:embed="rId3" cstate="screen">
            <a:extLst>
              <a:ext uri="{28A0092B-C50C-407E-A947-70E740481C1C}">
                <a14:useLocalDpi xmlns:a14="http://schemas.microsoft.com/office/drawing/2010/main"/>
              </a:ext>
            </a:extLst>
          </a:blip>
          <a:srcRect l="-7468" r="-10224" b="-8605"/>
          <a:stretch/>
        </p:blipFill>
        <p:spPr>
          <a:xfrm>
            <a:off x="1039927" y="1288824"/>
            <a:ext cx="10515600" cy="4889479"/>
          </a:xfrm>
          <a:prstGeom prst="rect">
            <a:avLst/>
          </a:prstGeom>
        </p:spPr>
      </p:pic>
      <p:sp>
        <p:nvSpPr>
          <p:cNvPr id="10" name="Rectangle 9"/>
          <p:cNvSpPr/>
          <p:nvPr userDrawn="1"/>
        </p:nvSpPr>
        <p:spPr>
          <a:xfrm>
            <a:off x="0" y="6178303"/>
            <a:ext cx="12192000" cy="685800"/>
          </a:xfrm>
          <a:prstGeom prst="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05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Picture 6" descr="Head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
          </a:xfrm>
          <a:prstGeom prst="rect">
            <a:avLst/>
          </a:prstGeom>
        </p:spPr>
      </p:pic>
      <p:sp>
        <p:nvSpPr>
          <p:cNvPr id="10" name="Rectangle 9"/>
          <p:cNvSpPr/>
          <p:nvPr userDrawn="1"/>
        </p:nvSpPr>
        <p:spPr>
          <a:xfrm>
            <a:off x="0" y="6178303"/>
            <a:ext cx="12192000" cy="685800"/>
          </a:xfrm>
          <a:prstGeom prst="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100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416163" y="1946300"/>
            <a:ext cx="3781479" cy="40032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descr="Head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
          </a:xfrm>
          <a:prstGeom prst="rect">
            <a:avLst/>
          </a:prstGeom>
        </p:spPr>
      </p:pic>
      <p:sp>
        <p:nvSpPr>
          <p:cNvPr id="20" name="Text Placeholder 19"/>
          <p:cNvSpPr>
            <a:spLocks noGrp="1"/>
          </p:cNvSpPr>
          <p:nvPr>
            <p:ph type="body" sz="quarter" idx="16"/>
          </p:nvPr>
        </p:nvSpPr>
        <p:spPr>
          <a:xfrm>
            <a:off x="6634045" y="897043"/>
            <a:ext cx="3781479" cy="796925"/>
          </a:xfrm>
        </p:spPr>
        <p:txBody>
          <a:bodyPr anchor="ctr">
            <a:noAutofit/>
          </a:bodyPr>
          <a:lstStyle>
            <a:lvl1pPr marL="0" indent="0" algn="ctr">
              <a:buNone/>
              <a:defRPr sz="2800" cap="all" baseline="0">
                <a:latin typeface="Arial Black" panose="020B0A04020102020204" pitchFamily="34" charset="0"/>
              </a:defRPr>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smtClean="0"/>
              <a:t>Click to edit Master text style</a:t>
            </a:r>
            <a:endParaRPr lang="en-US" dirty="0"/>
          </a:p>
        </p:txBody>
      </p:sp>
      <p:sp>
        <p:nvSpPr>
          <p:cNvPr id="21" name="Picture Placeholder 2"/>
          <p:cNvSpPr>
            <a:spLocks noGrp="1"/>
          </p:cNvSpPr>
          <p:nvPr>
            <p:ph type="pic" idx="17"/>
          </p:nvPr>
        </p:nvSpPr>
        <p:spPr>
          <a:xfrm>
            <a:off x="6634046" y="1946300"/>
            <a:ext cx="3781479" cy="40032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Text Placeholder 22"/>
          <p:cNvSpPr>
            <a:spLocks noGrp="1"/>
          </p:cNvSpPr>
          <p:nvPr>
            <p:ph type="body" sz="quarter" idx="18"/>
          </p:nvPr>
        </p:nvSpPr>
        <p:spPr>
          <a:xfrm>
            <a:off x="1416217" y="897043"/>
            <a:ext cx="3781425" cy="809171"/>
          </a:xfrm>
        </p:spPr>
        <p:txBody>
          <a:bodyPr anchor="ctr">
            <a:noAutofit/>
          </a:bodyPr>
          <a:lstStyle>
            <a:lvl1pPr marL="0" indent="0" algn="ctr">
              <a:buNone/>
              <a:defRPr sz="2800" b="0" cap="all" baseline="0">
                <a:latin typeface="Arial Black" panose="020B0A04020102020204" pitchFamily="34" charset="0"/>
              </a:defRPr>
            </a:lvl1pPr>
          </a:lstStyle>
          <a:p>
            <a:pPr lvl="0"/>
            <a:r>
              <a:rPr lang="en-US" dirty="0" smtClean="0"/>
              <a:t>Click to edit Master text styles</a:t>
            </a:r>
            <a:endParaRPr lang="en-US" dirty="0"/>
          </a:p>
        </p:txBody>
      </p:sp>
      <p:sp>
        <p:nvSpPr>
          <p:cNvPr id="24" name="Rectangle 23"/>
          <p:cNvSpPr/>
          <p:nvPr userDrawn="1"/>
        </p:nvSpPr>
        <p:spPr>
          <a:xfrm>
            <a:off x="0" y="6178303"/>
            <a:ext cx="12192000" cy="685800"/>
          </a:xfrm>
          <a:prstGeom prst="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14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78400" y="685800"/>
            <a:ext cx="7213600" cy="54925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001487"/>
            <a:ext cx="3932237" cy="5034188"/>
          </a:xfrm>
        </p:spPr>
        <p:txBody>
          <a:bodyPr anchor="ctr">
            <a:normAutofit/>
          </a:bodyPr>
          <a:lstStyle>
            <a:lvl1pPr marL="457200" indent="-457200">
              <a:lnSpc>
                <a:spcPct val="100000"/>
              </a:lnSpc>
              <a:buFont typeface="Arial" panose="020B0604020202020204" pitchFamily="34" charset="0"/>
              <a:buChar char="•"/>
              <a:defRPr sz="2800">
                <a:latin typeface="Arial"/>
                <a:cs typeface="Aria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8" name="Picture 7" descr="Head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
          </a:xfrm>
          <a:prstGeom prst="rect">
            <a:avLst/>
          </a:prstGeom>
        </p:spPr>
      </p:pic>
      <p:sp>
        <p:nvSpPr>
          <p:cNvPr id="20" name="Rectangle 19"/>
          <p:cNvSpPr/>
          <p:nvPr userDrawn="1"/>
        </p:nvSpPr>
        <p:spPr>
          <a:xfrm>
            <a:off x="0" y="6178303"/>
            <a:ext cx="12192000" cy="685800"/>
          </a:xfrm>
          <a:prstGeom prst="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14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01057" y="2614839"/>
            <a:ext cx="10515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42307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78400" y="685800"/>
            <a:ext cx="7213600" cy="54925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descr="Head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
          </a:xfrm>
          <a:prstGeom prst="rect">
            <a:avLst/>
          </a:prstGeom>
        </p:spPr>
      </p:pic>
      <p:sp>
        <p:nvSpPr>
          <p:cNvPr id="20" name="Rectangle 19"/>
          <p:cNvSpPr/>
          <p:nvPr userDrawn="1"/>
        </p:nvSpPr>
        <p:spPr>
          <a:xfrm>
            <a:off x="0" y="6178303"/>
            <a:ext cx="12192000" cy="685800"/>
          </a:xfrm>
          <a:prstGeom prst="rect">
            <a:avLst/>
          </a:prstGeom>
          <a:solidFill>
            <a:srgbClr val="005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1784803" y="5738112"/>
            <a:ext cx="3295650" cy="638175"/>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251892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A9E51-0463-CA48-B8F7-F40DC691AAD7}" type="datetime1">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46E21-2860-449B-8131-7A0F2F46A24F}" type="slidenum">
              <a:rPr lang="en-US" smtClean="0"/>
              <a:t>‹#›</a:t>
            </a:fld>
            <a:endParaRPr lang="en-US"/>
          </a:p>
        </p:txBody>
      </p:sp>
    </p:spTree>
    <p:extLst>
      <p:ext uri="{BB962C8B-B14F-4D97-AF65-F5344CB8AC3E}">
        <p14:creationId xmlns:p14="http://schemas.microsoft.com/office/powerpoint/2010/main" val="228254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9" r:id="rId5"/>
    <p:sldLayoutId id="2147483657" r:id="rId6"/>
    <p:sldLayoutId id="2147483661" r:id="rId7"/>
    <p:sldLayoutId id="2147483660" r:id="rId8"/>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Arial Black"/>
          <a:ea typeface="+mj-ea"/>
          <a:cs typeface="Arial Black"/>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School Nutrition </a:t>
            </a:r>
            <a:br>
              <a:rPr lang="en-US" dirty="0" smtClean="0"/>
            </a:br>
            <a:r>
              <a:rPr lang="en-US" dirty="0" smtClean="0"/>
              <a:t>and Academic Achievement</a:t>
            </a:r>
            <a:endParaRPr lang="en-US" dirty="0"/>
          </a:p>
        </p:txBody>
      </p:sp>
      <p:sp>
        <p:nvSpPr>
          <p:cNvPr id="3" name="Subtitle 2"/>
          <p:cNvSpPr>
            <a:spLocks noGrp="1"/>
          </p:cNvSpPr>
          <p:nvPr>
            <p:ph type="subTitle" idx="1"/>
          </p:nvPr>
        </p:nvSpPr>
        <p:spPr/>
        <p:txBody>
          <a:bodyPr/>
          <a:lstStyle/>
          <a:p>
            <a:r>
              <a:rPr lang="en-US" dirty="0" smtClean="0"/>
              <a:t>Insert Your Name Here</a:t>
            </a:r>
            <a:endParaRPr lang="en-US" dirty="0"/>
          </a:p>
        </p:txBody>
      </p:sp>
    </p:spTree>
    <p:extLst>
      <p:ext uri="{BB962C8B-B14F-4D97-AF65-F5344CB8AC3E}">
        <p14:creationId xmlns:p14="http://schemas.microsoft.com/office/powerpoint/2010/main" val="289574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7043" y="1228179"/>
            <a:ext cx="3807757" cy="4247317"/>
          </a:xfrm>
          <a:prstGeom prst="rect">
            <a:avLst/>
          </a:prstGeom>
        </p:spPr>
        <p:txBody>
          <a:bodyPr wrap="square">
            <a:spAutoFit/>
          </a:bodyPr>
          <a:lstStyle/>
          <a:p>
            <a:pPr algn="ctr"/>
            <a:r>
              <a:rPr lang="en-US" sz="3000" b="1" dirty="0" smtClean="0">
                <a:latin typeface="Arial" panose="020B0604020202020204" pitchFamily="34" charset="0"/>
                <a:cs typeface="Arial" panose="020B0604020202020204" pitchFamily="34" charset="0"/>
              </a:rPr>
              <a:t>YOU CAN’T SLEEP</a:t>
            </a:r>
          </a:p>
          <a:p>
            <a:pPr algn="ctr"/>
            <a:r>
              <a:rPr lang="en-US" sz="3200" b="1" dirty="0" smtClean="0">
                <a:latin typeface="Arial" panose="020B0604020202020204" pitchFamily="34" charset="0"/>
                <a:cs typeface="Arial" panose="020B0604020202020204" pitchFamily="34" charset="0"/>
              </a:rPr>
              <a:t>ITS HARD TO PAY </a:t>
            </a:r>
            <a:r>
              <a:rPr lang="en-US" sz="2600" b="1" dirty="0" smtClean="0">
                <a:latin typeface="Arial" panose="020B0604020202020204" pitchFamily="34" charset="0"/>
                <a:cs typeface="Arial" panose="020B0604020202020204" pitchFamily="34" charset="0"/>
              </a:rPr>
              <a:t>ATTENTION IN CLASS</a:t>
            </a:r>
          </a:p>
          <a:p>
            <a:pPr algn="ctr"/>
            <a:r>
              <a:rPr lang="en-US" sz="3900" b="1" dirty="0" smtClean="0">
                <a:latin typeface="Arial" panose="020B0604020202020204" pitchFamily="34" charset="0"/>
                <a:cs typeface="Arial" panose="020B0604020202020204" pitchFamily="34" charset="0"/>
              </a:rPr>
              <a:t>AND IT FEELS </a:t>
            </a:r>
            <a:r>
              <a:rPr lang="en-US" sz="3500" b="1" dirty="0" smtClean="0">
                <a:latin typeface="Arial" panose="020B0604020202020204" pitchFamily="34" charset="0"/>
                <a:cs typeface="Arial" panose="020B0604020202020204" pitchFamily="34" charset="0"/>
              </a:rPr>
              <a:t>LIKE THERE’S A </a:t>
            </a:r>
            <a:r>
              <a:rPr lang="en-US" sz="4100" b="1" dirty="0" smtClean="0">
                <a:latin typeface="Arial" panose="020B0604020202020204" pitchFamily="34" charset="0"/>
                <a:cs typeface="Arial" panose="020B0604020202020204" pitchFamily="34" charset="0"/>
              </a:rPr>
              <a:t>DARK CLOUD </a:t>
            </a:r>
            <a:r>
              <a:rPr lang="en-US" sz="3200" b="1" dirty="0" smtClean="0">
                <a:latin typeface="Arial" panose="020B0604020202020204" pitchFamily="34" charset="0"/>
                <a:cs typeface="Arial" panose="020B0604020202020204" pitchFamily="34" charset="0"/>
              </a:rPr>
              <a:t>OVER YOU, THAT </a:t>
            </a:r>
            <a:r>
              <a:rPr lang="en-US" sz="3500" b="1" dirty="0" smtClean="0">
                <a:latin typeface="Arial" panose="020B0604020202020204" pitchFamily="34" charset="0"/>
                <a:cs typeface="Arial" panose="020B0604020202020204" pitchFamily="34" charset="0"/>
              </a:rPr>
              <a:t>NO ONE CARES. </a:t>
            </a:r>
            <a:endParaRPr lang="en-US" sz="3500" b="1" dirty="0">
              <a:latin typeface="Arial" panose="020B0604020202020204" pitchFamily="34" charset="0"/>
              <a:cs typeface="Arial" panose="020B0604020202020204" pitchFamily="34" charset="0"/>
            </a:endParaRPr>
          </a:p>
        </p:txBody>
      </p:sp>
      <p:sp>
        <p:nvSpPr>
          <p:cNvPr id="3" name="TextBox 2"/>
          <p:cNvSpPr txBox="1"/>
          <p:nvPr/>
        </p:nvSpPr>
        <p:spPr>
          <a:xfrm>
            <a:off x="3627759" y="830103"/>
            <a:ext cx="978568" cy="1631216"/>
          </a:xfrm>
          <a:prstGeom prst="rect">
            <a:avLst/>
          </a:prstGeom>
          <a:noFill/>
        </p:spPr>
        <p:txBody>
          <a:bodyPr wrap="square" rtlCol="0">
            <a:spAutoFit/>
          </a:bodyPr>
          <a:lstStyle/>
          <a:p>
            <a:r>
              <a:rPr lang="en-US" sz="10000" dirty="0" smtClean="0">
                <a:solidFill>
                  <a:srgbClr val="C3BA2F"/>
                </a:solidFill>
                <a:latin typeface="Arial" panose="020B0604020202020204" pitchFamily="34" charset="0"/>
                <a:cs typeface="Arial" panose="020B0604020202020204" pitchFamily="34" charset="0"/>
              </a:rPr>
              <a:t>“</a:t>
            </a:r>
            <a:endParaRPr lang="en-US" sz="10000" dirty="0">
              <a:solidFill>
                <a:srgbClr val="C3BA2F"/>
              </a:solidFill>
              <a:latin typeface="Arial" panose="020B0604020202020204" pitchFamily="34" charset="0"/>
              <a:cs typeface="Arial" panose="020B0604020202020204" pitchFamily="34" charset="0"/>
            </a:endParaRPr>
          </a:p>
        </p:txBody>
      </p:sp>
      <p:sp>
        <p:nvSpPr>
          <p:cNvPr id="6" name="TextBox 5"/>
          <p:cNvSpPr txBox="1"/>
          <p:nvPr/>
        </p:nvSpPr>
        <p:spPr>
          <a:xfrm>
            <a:off x="7729948" y="4386736"/>
            <a:ext cx="978568" cy="1631216"/>
          </a:xfrm>
          <a:prstGeom prst="rect">
            <a:avLst/>
          </a:prstGeom>
          <a:noFill/>
        </p:spPr>
        <p:txBody>
          <a:bodyPr wrap="square" rtlCol="0">
            <a:spAutoFit/>
          </a:bodyPr>
          <a:lstStyle/>
          <a:p>
            <a:r>
              <a:rPr lang="en-US" sz="10000" dirty="0" smtClean="0">
                <a:solidFill>
                  <a:srgbClr val="C3BA2F"/>
                </a:solidFill>
                <a:latin typeface="Arial" panose="020B0604020202020204" pitchFamily="34" charset="0"/>
                <a:cs typeface="Arial" panose="020B0604020202020204" pitchFamily="34" charset="0"/>
              </a:rPr>
              <a:t>”</a:t>
            </a:r>
            <a:endParaRPr lang="en-US" sz="10000" dirty="0">
              <a:solidFill>
                <a:srgbClr val="C3BA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198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FPAGraphicImage3.jpg"/>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1308" t="-4842" r="-1737" b="-2571"/>
          <a:stretch/>
        </p:blipFill>
        <p:spPr>
          <a:xfrm>
            <a:off x="1250445" y="852358"/>
            <a:ext cx="9873355" cy="5183725"/>
          </a:xfrm>
        </p:spPr>
      </p:pic>
    </p:spTree>
    <p:extLst>
      <p:ext uri="{BB962C8B-B14F-4D97-AF65-F5344CB8AC3E}">
        <p14:creationId xmlns:p14="http://schemas.microsoft.com/office/powerpoint/2010/main" val="370959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dirty="0"/>
              <a:t>Student achievement </a:t>
            </a:r>
          </a:p>
          <a:p>
            <a:r>
              <a:rPr lang="en-US" dirty="0"/>
              <a:t>School climate</a:t>
            </a:r>
          </a:p>
          <a:p>
            <a:r>
              <a:rPr lang="en-US" dirty="0" smtClean="0">
                <a:solidFill>
                  <a:schemeClr val="bg1">
                    <a:lumMod val="65000"/>
                  </a:schemeClr>
                </a:solidFill>
              </a:rPr>
              <a:t>Student </a:t>
            </a:r>
            <a:r>
              <a:rPr lang="en-US" dirty="0">
                <a:solidFill>
                  <a:schemeClr val="bg1">
                    <a:lumMod val="65000"/>
                  </a:schemeClr>
                </a:solidFill>
              </a:rPr>
              <a:t>engagement</a:t>
            </a:r>
          </a:p>
          <a:p>
            <a:r>
              <a:rPr lang="en-US" dirty="0">
                <a:solidFill>
                  <a:schemeClr val="bg1">
                    <a:lumMod val="65000"/>
                  </a:schemeClr>
                </a:solidFill>
              </a:rPr>
              <a:t>Parental involvement</a:t>
            </a:r>
          </a:p>
          <a:p>
            <a:r>
              <a:rPr lang="en-US" dirty="0" smtClean="0">
                <a:solidFill>
                  <a:schemeClr val="bg1">
                    <a:lumMod val="65000"/>
                  </a:schemeClr>
                </a:solidFill>
              </a:rPr>
              <a:t>Common </a:t>
            </a:r>
            <a:r>
              <a:rPr lang="en-US" dirty="0">
                <a:solidFill>
                  <a:schemeClr val="bg1">
                    <a:lumMod val="65000"/>
                  </a:schemeClr>
                </a:solidFill>
              </a:rPr>
              <a:t>Core standards</a:t>
            </a:r>
          </a:p>
          <a:p>
            <a:r>
              <a:rPr lang="en-US" dirty="0">
                <a:solidFill>
                  <a:schemeClr val="bg1">
                    <a:lumMod val="65000"/>
                  </a:schemeClr>
                </a:solidFill>
              </a:rPr>
              <a:t>Broad course of study </a:t>
            </a:r>
          </a:p>
          <a:p>
            <a:r>
              <a:rPr lang="en-US" dirty="0">
                <a:solidFill>
                  <a:schemeClr val="bg1">
                    <a:lumMod val="65000"/>
                  </a:schemeClr>
                </a:solidFill>
              </a:rPr>
              <a:t>Pupil </a:t>
            </a:r>
            <a:r>
              <a:rPr lang="en-US" dirty="0" smtClean="0">
                <a:solidFill>
                  <a:schemeClr val="bg1">
                    <a:lumMod val="65000"/>
                  </a:schemeClr>
                </a:solidFill>
              </a:rPr>
              <a:t>outcomes</a:t>
            </a:r>
          </a:p>
          <a:p>
            <a:r>
              <a:rPr lang="en-US" dirty="0" smtClean="0">
                <a:solidFill>
                  <a:schemeClr val="bg1">
                    <a:lumMod val="65000"/>
                  </a:schemeClr>
                </a:solidFill>
              </a:rPr>
              <a:t>Basic services</a:t>
            </a:r>
            <a:endParaRPr lang="en-US" dirty="0">
              <a:solidFill>
                <a:schemeClr val="bg1">
                  <a:lumMod val="65000"/>
                </a:schemeClr>
              </a:solidFill>
            </a:endParaRPr>
          </a:p>
        </p:txBody>
      </p:sp>
      <p:pic>
        <p:nvPicPr>
          <p:cNvPr id="6" name="Picture Placeholder 12"/>
          <p:cNvPicPr>
            <a:picLocks noGrp="1" noChangeAspect="1"/>
          </p:cNvPicPr>
          <p:nvPr>
            <p:ph type="pic" idx="1"/>
          </p:nvPr>
        </p:nvPicPr>
        <p:blipFill>
          <a:blip r:embed="rId3" cstate="email">
            <a:extLst>
              <a:ext uri="{28A0092B-C50C-407E-A947-70E740481C1C}">
                <a14:useLocalDpi xmlns:a14="http://schemas.microsoft.com/office/drawing/2010/main"/>
              </a:ext>
            </a:extLst>
          </a:blip>
          <a:srcRect l="6314" r="6314"/>
          <a:stretch>
            <a:fillRect/>
          </a:stretch>
        </p:blipFill>
        <p:spPr>
          <a:prstGeom prst="rect">
            <a:avLst/>
          </a:prstGeom>
        </p:spPr>
      </p:pic>
    </p:spTree>
    <p:extLst>
      <p:ext uri="{BB962C8B-B14F-4D97-AF65-F5344CB8AC3E}">
        <p14:creationId xmlns:p14="http://schemas.microsoft.com/office/powerpoint/2010/main" val="358920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dirty="0">
                <a:solidFill>
                  <a:schemeClr val="bg1">
                    <a:lumMod val="65000"/>
                  </a:schemeClr>
                </a:solidFill>
              </a:rPr>
              <a:t>Student achievement </a:t>
            </a:r>
          </a:p>
          <a:p>
            <a:r>
              <a:rPr lang="en-US" dirty="0">
                <a:solidFill>
                  <a:schemeClr val="bg1">
                    <a:lumMod val="65000"/>
                  </a:schemeClr>
                </a:solidFill>
              </a:rPr>
              <a:t>School climate</a:t>
            </a:r>
          </a:p>
          <a:p>
            <a:r>
              <a:rPr lang="en-US" dirty="0"/>
              <a:t>Student engagement</a:t>
            </a:r>
          </a:p>
          <a:p>
            <a:r>
              <a:rPr lang="en-US" dirty="0"/>
              <a:t>Parental involvement</a:t>
            </a:r>
          </a:p>
          <a:p>
            <a:r>
              <a:rPr lang="en-US" dirty="0">
                <a:solidFill>
                  <a:schemeClr val="bg1">
                    <a:lumMod val="65000"/>
                  </a:schemeClr>
                </a:solidFill>
              </a:rPr>
              <a:t>Common Core standards</a:t>
            </a:r>
          </a:p>
          <a:p>
            <a:r>
              <a:rPr lang="en-US" dirty="0">
                <a:solidFill>
                  <a:schemeClr val="bg1">
                    <a:lumMod val="65000"/>
                  </a:schemeClr>
                </a:solidFill>
              </a:rPr>
              <a:t>Broad course of study </a:t>
            </a:r>
          </a:p>
          <a:p>
            <a:r>
              <a:rPr lang="en-US" dirty="0">
                <a:solidFill>
                  <a:schemeClr val="bg1">
                    <a:lumMod val="65000"/>
                  </a:schemeClr>
                </a:solidFill>
              </a:rPr>
              <a:t>Pupil </a:t>
            </a:r>
            <a:r>
              <a:rPr lang="en-US" dirty="0" smtClean="0">
                <a:solidFill>
                  <a:schemeClr val="bg1">
                    <a:lumMod val="65000"/>
                  </a:schemeClr>
                </a:solidFill>
              </a:rPr>
              <a:t>outcomes</a:t>
            </a:r>
          </a:p>
          <a:p>
            <a:r>
              <a:rPr lang="en-US" dirty="0" smtClean="0">
                <a:solidFill>
                  <a:schemeClr val="bg1">
                    <a:lumMod val="65000"/>
                  </a:schemeClr>
                </a:solidFill>
              </a:rPr>
              <a:t>Basic Services</a:t>
            </a:r>
            <a:endParaRPr lang="en-US" dirty="0">
              <a:solidFill>
                <a:schemeClr val="bg1">
                  <a:lumMod val="65000"/>
                </a:schemeClr>
              </a:solidFill>
            </a:endParaRPr>
          </a:p>
        </p:txBody>
      </p:sp>
      <p:pic>
        <p:nvPicPr>
          <p:cNvPr id="5" name="Picture Placeholder 5"/>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2867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dirty="0">
                <a:solidFill>
                  <a:schemeClr val="bg1">
                    <a:lumMod val="65000"/>
                  </a:schemeClr>
                </a:solidFill>
              </a:rPr>
              <a:t>Student achievement </a:t>
            </a:r>
          </a:p>
          <a:p>
            <a:r>
              <a:rPr lang="en-US" dirty="0">
                <a:solidFill>
                  <a:schemeClr val="bg1">
                    <a:lumMod val="65000"/>
                  </a:schemeClr>
                </a:solidFill>
              </a:rPr>
              <a:t>School climate</a:t>
            </a:r>
          </a:p>
          <a:p>
            <a:r>
              <a:rPr lang="en-US" dirty="0">
                <a:solidFill>
                  <a:schemeClr val="bg1">
                    <a:lumMod val="65000"/>
                  </a:schemeClr>
                </a:solidFill>
              </a:rPr>
              <a:t>Student engagement</a:t>
            </a:r>
          </a:p>
          <a:p>
            <a:r>
              <a:rPr lang="en-US" dirty="0">
                <a:solidFill>
                  <a:schemeClr val="bg1">
                    <a:lumMod val="65000"/>
                  </a:schemeClr>
                </a:solidFill>
              </a:rPr>
              <a:t>Parental involvement</a:t>
            </a:r>
          </a:p>
          <a:p>
            <a:r>
              <a:rPr lang="en-US" dirty="0"/>
              <a:t>Common Core standards</a:t>
            </a:r>
          </a:p>
          <a:p>
            <a:r>
              <a:rPr lang="en-US" dirty="0"/>
              <a:t>Broad course of study </a:t>
            </a:r>
          </a:p>
          <a:p>
            <a:r>
              <a:rPr lang="en-US" dirty="0"/>
              <a:t>Pupil </a:t>
            </a:r>
            <a:r>
              <a:rPr lang="en-US" dirty="0" smtClean="0"/>
              <a:t>outcomes</a:t>
            </a:r>
          </a:p>
          <a:p>
            <a:r>
              <a:rPr lang="en-US" dirty="0" smtClean="0">
                <a:solidFill>
                  <a:schemeClr val="bg1">
                    <a:lumMod val="65000"/>
                  </a:schemeClr>
                </a:solidFill>
              </a:rPr>
              <a:t>Basic services</a:t>
            </a:r>
            <a:endParaRPr lang="en-US" dirty="0">
              <a:solidFill>
                <a:schemeClr val="bg1">
                  <a:lumMod val="65000"/>
                </a:schemeClr>
              </a:solidFill>
            </a:endParaRPr>
          </a:p>
        </p:txBody>
      </p:sp>
      <p:pic>
        <p:nvPicPr>
          <p:cNvPr id="4" name="Picture Placeholder 5"/>
          <p:cNvPicPr>
            <a:picLocks noGrp="1" noChangeAspect="1"/>
          </p:cNvPicPr>
          <p:nvPr>
            <p:ph type="pic" idx="1"/>
          </p:nvPr>
        </p:nvPicPr>
        <p:blipFill>
          <a:blip r:embed="rId3" cstate="email">
            <a:extLst>
              <a:ext uri="{28A0092B-C50C-407E-A947-70E740481C1C}">
                <a14:useLocalDpi xmlns:a14="http://schemas.microsoft.com/office/drawing/2010/main"/>
              </a:ext>
            </a:extLst>
          </a:blip>
          <a:srcRect l="7418" r="7418"/>
          <a:stretch>
            <a:fillRect/>
          </a:stretch>
        </p:blipFill>
        <p:spPr/>
      </p:pic>
    </p:spTree>
    <p:extLst>
      <p:ext uri="{BB962C8B-B14F-4D97-AF65-F5344CB8AC3E}">
        <p14:creationId xmlns:p14="http://schemas.microsoft.com/office/powerpoint/2010/main" val="219893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dirty="0">
                <a:solidFill>
                  <a:schemeClr val="bg1">
                    <a:lumMod val="65000"/>
                  </a:schemeClr>
                </a:solidFill>
              </a:rPr>
              <a:t>Student achievement </a:t>
            </a:r>
          </a:p>
          <a:p>
            <a:r>
              <a:rPr lang="en-US" dirty="0">
                <a:solidFill>
                  <a:schemeClr val="bg1">
                    <a:lumMod val="65000"/>
                  </a:schemeClr>
                </a:solidFill>
              </a:rPr>
              <a:t>School climate</a:t>
            </a:r>
          </a:p>
          <a:p>
            <a:r>
              <a:rPr lang="en-US" dirty="0">
                <a:solidFill>
                  <a:schemeClr val="bg1">
                    <a:lumMod val="65000"/>
                  </a:schemeClr>
                </a:solidFill>
              </a:rPr>
              <a:t>Student engagement</a:t>
            </a:r>
          </a:p>
          <a:p>
            <a:r>
              <a:rPr lang="en-US" dirty="0">
                <a:solidFill>
                  <a:schemeClr val="bg1">
                    <a:lumMod val="65000"/>
                  </a:schemeClr>
                </a:solidFill>
              </a:rPr>
              <a:t>Parental involvement</a:t>
            </a:r>
          </a:p>
          <a:p>
            <a:r>
              <a:rPr lang="en-US" dirty="0">
                <a:solidFill>
                  <a:schemeClr val="bg1">
                    <a:lumMod val="65000"/>
                  </a:schemeClr>
                </a:solidFill>
              </a:rPr>
              <a:t>Common Core standards</a:t>
            </a:r>
          </a:p>
          <a:p>
            <a:r>
              <a:rPr lang="en-US" dirty="0">
                <a:solidFill>
                  <a:schemeClr val="bg1">
                    <a:lumMod val="65000"/>
                  </a:schemeClr>
                </a:solidFill>
              </a:rPr>
              <a:t>Broad course of study </a:t>
            </a:r>
          </a:p>
          <a:p>
            <a:r>
              <a:rPr lang="en-US" dirty="0">
                <a:solidFill>
                  <a:schemeClr val="bg1">
                    <a:lumMod val="65000"/>
                  </a:schemeClr>
                </a:solidFill>
              </a:rPr>
              <a:t>Pupil outcomes</a:t>
            </a:r>
          </a:p>
          <a:p>
            <a:r>
              <a:rPr lang="en-US" dirty="0"/>
              <a:t>Basic </a:t>
            </a:r>
            <a:r>
              <a:rPr lang="en-US" dirty="0" smtClean="0"/>
              <a:t>services</a:t>
            </a:r>
            <a:endParaRPr lang="en-US" dirty="0"/>
          </a:p>
        </p:txBody>
      </p:sp>
      <p:pic>
        <p:nvPicPr>
          <p:cNvPr id="27" name="Picture Placeholder 6" descr="File Manager -&gt; Novato_SFGate_Image.png"/>
          <p:cNvPicPr>
            <a:picLocks noGrp="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spTree>
    <p:extLst>
      <p:ext uri="{BB962C8B-B14F-4D97-AF65-F5344CB8AC3E}">
        <p14:creationId xmlns:p14="http://schemas.microsoft.com/office/powerpoint/2010/main" val="1611619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owerpointslidephtot.jpg"/>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9391" t="-44" r="-12590" b="-3627"/>
          <a:stretch/>
        </p:blipFill>
        <p:spPr>
          <a:xfrm>
            <a:off x="703263" y="850900"/>
            <a:ext cx="10623550" cy="5097463"/>
          </a:xfrm>
        </p:spPr>
      </p:pic>
    </p:spTree>
    <p:extLst>
      <p:ext uri="{BB962C8B-B14F-4D97-AF65-F5344CB8AC3E}">
        <p14:creationId xmlns:p14="http://schemas.microsoft.com/office/powerpoint/2010/main" val="2664334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marL="0" indent="0" algn="ctr">
              <a:buNone/>
            </a:pPr>
            <a:r>
              <a:rPr lang="en-US" b="1" dirty="0" smtClean="0"/>
              <a:t>Thank You!</a:t>
            </a:r>
          </a:p>
          <a:p>
            <a:pPr marL="0" indent="0" algn="ctr">
              <a:buNone/>
            </a:pPr>
            <a:endParaRPr lang="en-US" b="1" dirty="0"/>
          </a:p>
          <a:p>
            <a:pPr marL="0" indent="0" algn="ctr">
              <a:buNone/>
            </a:pPr>
            <a:r>
              <a:rPr lang="en-US" b="1" dirty="0" smtClean="0"/>
              <a:t>Please Support:</a:t>
            </a:r>
            <a:r>
              <a:rPr lang="en-US" dirty="0" smtClean="0"/>
              <a:t> </a:t>
            </a:r>
          </a:p>
          <a:p>
            <a:endParaRPr lang="en-US" dirty="0" smtClean="0"/>
          </a:p>
          <a:p>
            <a:pPr marL="0" indent="0" algn="ctr">
              <a:buNone/>
            </a:pPr>
            <a:r>
              <a:rPr lang="en-US" dirty="0" smtClean="0"/>
              <a:t>[insert your </a:t>
            </a:r>
            <a:r>
              <a:rPr lang="en-US" dirty="0" smtClean="0"/>
              <a:t>top priorities here</a:t>
            </a:r>
            <a:r>
              <a:rPr lang="en-US" dirty="0" smtClean="0"/>
              <a:t>]</a:t>
            </a:r>
          </a:p>
          <a:p>
            <a:endParaRPr lang="en-US" dirty="0"/>
          </a:p>
        </p:txBody>
      </p:sp>
      <p:pic>
        <p:nvPicPr>
          <p:cNvPr id="20" name="Picture Placeholder 19"/>
          <p:cNvPicPr>
            <a:picLocks noGrp="1" noChangeAspect="1"/>
          </p:cNvPicPr>
          <p:nvPr>
            <p:ph type="pic" idx="1"/>
          </p:nvPr>
        </p:nvPicPr>
        <p:blipFill>
          <a:blip r:embed="rId3" cstate="screen">
            <a:extLst>
              <a:ext uri="{28A0092B-C50C-407E-A947-70E740481C1C}">
                <a14:useLocalDpi xmlns:a14="http://schemas.microsoft.com/office/drawing/2010/main"/>
              </a:ext>
            </a:extLst>
          </a:blip>
          <a:srcRect l="13449" r="13449"/>
          <a:stretch>
            <a:fillRect/>
          </a:stretch>
        </p:blipFill>
        <p:spPr>
          <a:prstGeom prst="rect">
            <a:avLst/>
          </a:prstGeom>
        </p:spPr>
      </p:pic>
    </p:spTree>
    <p:extLst>
      <p:ext uri="{BB962C8B-B14F-4D97-AF65-F5344CB8AC3E}">
        <p14:creationId xmlns:p14="http://schemas.microsoft.com/office/powerpoint/2010/main" val="1446069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5215</TotalTime>
  <Words>1106</Words>
  <Application>Microsoft Office PowerPoint</Application>
  <PresentationFormat>Widescreen</PresentationFormat>
  <Paragraphs>130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Office Theme</vt:lpstr>
      <vt:lpstr>School Nutrition  and Academic Achievement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Food Policy Advocates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Gutierrez</dc:creator>
  <cp:lastModifiedBy>Melissa Cannon</cp:lastModifiedBy>
  <cp:revision>239</cp:revision>
  <cp:lastPrinted>2016-08-01T23:08:28Z</cp:lastPrinted>
  <dcterms:created xsi:type="dcterms:W3CDTF">2015-10-12T18:37:02Z</dcterms:created>
  <dcterms:modified xsi:type="dcterms:W3CDTF">2016-12-06T18:36:58Z</dcterms:modified>
</cp:coreProperties>
</file>