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>
      <p:cViewPr varScale="1">
        <p:scale>
          <a:sx n="61" d="100"/>
          <a:sy n="61" d="100"/>
        </p:scale>
        <p:origin x="-102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CAF8E6-459F-4C6A-8E3D-CD95554EDD2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56B45-DA39-4213-AF05-0FE94C9FA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8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8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5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5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8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4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2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0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0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7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2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0AA8-415F-450E-9461-755D7CEA366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B879-D299-4206-8227-5CA8B7B45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bing.com/images/search?q=facebook+logo&amp;id=FFB677570313270BC8BDCEDF17A5B19357DC28DC&amp;FORM=IQFR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08" y="1225352"/>
            <a:ext cx="3644083" cy="1060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9718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A6B5"/>
                </a:solidFill>
                <a:latin typeface="+mj-lt"/>
              </a:rPr>
              <a:t>Impact of </a:t>
            </a:r>
            <a:r>
              <a:rPr lang="en-US" sz="3200" b="1" dirty="0" smtClean="0">
                <a:solidFill>
                  <a:srgbClr val="00A6B5"/>
                </a:solidFill>
                <a:latin typeface="+mj-lt"/>
              </a:rPr>
              <a:t>Changes in Immigration on Food Bank Clients in Alame</a:t>
            </a:r>
            <a:r>
              <a:rPr lang="en-US" sz="3200" b="1" dirty="0" smtClean="0">
                <a:solidFill>
                  <a:srgbClr val="00A6B5"/>
                </a:solidFill>
                <a:latin typeface="+mj-lt"/>
              </a:rPr>
              <a:t>da County</a:t>
            </a:r>
          </a:p>
          <a:p>
            <a:pPr algn="ctr"/>
            <a:endParaRPr lang="en-US" sz="3200" b="1" dirty="0">
              <a:solidFill>
                <a:srgbClr val="00A6B5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14400"/>
            <a:ext cx="133567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Impact</a:t>
            </a:r>
            <a:endParaRPr lang="en-US" sz="4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905000"/>
            <a:ext cx="670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Immediately following the leaked draft executive order threatening deportation of legal immigrants, we began hearing from our clients: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 week, we had 40 households call us to stop/cancel their CalFresh benefits.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One of the calls was from </a:t>
            </a:r>
            <a:r>
              <a:rPr lang="en-US" b="1" dirty="0"/>
              <a:t>an elderly U.S. citizen</a:t>
            </a:r>
            <a:r>
              <a:rPr lang="en-US" dirty="0"/>
              <a:t>, who lives with his wife, who has LPR status.  Although they are both legally eligible to receive benefits </a:t>
            </a:r>
            <a:r>
              <a:rPr lang="en-US" dirty="0" smtClean="0"/>
              <a:t>he </a:t>
            </a:r>
            <a:r>
              <a:rPr lang="en-US" dirty="0"/>
              <a:t>has since cancelled his benefits for fear that it could affect them both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Our Food Helpline </a:t>
            </a:r>
            <a:r>
              <a:rPr lang="en-US" dirty="0" smtClean="0"/>
              <a:t>clients called requesting </a:t>
            </a:r>
            <a:r>
              <a:rPr lang="en-US" dirty="0"/>
              <a:t>that </a:t>
            </a:r>
            <a:r>
              <a:rPr lang="en-US" dirty="0" smtClean="0"/>
              <a:t>their name be  </a:t>
            </a:r>
            <a:r>
              <a:rPr lang="en-US" dirty="0"/>
              <a:t>removed from our </a:t>
            </a:r>
            <a:r>
              <a:rPr lang="en-US" dirty="0" smtClean="0"/>
              <a:t>database, stating concerns they could be deported </a:t>
            </a:r>
            <a:r>
              <a:rPr lang="en-US" dirty="0"/>
              <a:t>for picking up free </a:t>
            </a:r>
            <a:r>
              <a:rPr lang="en-US" dirty="0" smtClean="0"/>
              <a:t>food.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Our Response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Continue to create a welcoming  and friendly environment</a:t>
            </a:r>
          </a:p>
          <a:p>
            <a:r>
              <a:rPr lang="en-US" sz="2000" dirty="0" smtClean="0"/>
              <a:t>Clients are asking more questions--many are moving forward with applying</a:t>
            </a:r>
          </a:p>
          <a:p>
            <a:r>
              <a:rPr lang="en-US" sz="2000" dirty="0" smtClean="0"/>
              <a:t>Immigrant Rights training for Food Bank staff</a:t>
            </a:r>
          </a:p>
          <a:p>
            <a:r>
              <a:rPr lang="en-US" sz="2000" dirty="0" smtClean="0"/>
              <a:t>“Know Your Rights” red cards for clients</a:t>
            </a:r>
          </a:p>
          <a:p>
            <a:r>
              <a:rPr lang="en-US" sz="2000" dirty="0" smtClean="0"/>
              <a:t>Inform clients of KYR trainings in their community</a:t>
            </a:r>
          </a:p>
          <a:p>
            <a:r>
              <a:rPr lang="en-US" sz="2000" dirty="0" smtClean="0"/>
              <a:t>Align our messaging with Social Services– stick to the facts</a:t>
            </a:r>
          </a:p>
          <a:p>
            <a:pPr lvl="1"/>
            <a:r>
              <a:rPr lang="en-US" sz="2000" dirty="0" smtClean="0"/>
              <a:t>CalFresh: No changes to program</a:t>
            </a:r>
          </a:p>
          <a:p>
            <a:pPr lvl="1"/>
            <a:r>
              <a:rPr lang="en-US" sz="2000" dirty="0" smtClean="0"/>
              <a:t>No executive order has been signed</a:t>
            </a:r>
          </a:p>
          <a:p>
            <a:pPr lvl="1"/>
            <a:r>
              <a:rPr lang="en-US" sz="2000" dirty="0" smtClean="0"/>
              <a:t>The program continues to be available for all people who need and qualify for CalFresh 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000" dirty="0" smtClean="0"/>
              <a:t>Allow people to make an informed decision about moving forward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1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Behind the Scenes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Political climate has made an overall impact on safety net programs</a:t>
            </a:r>
          </a:p>
          <a:p>
            <a:r>
              <a:rPr lang="en-US" dirty="0" smtClean="0"/>
              <a:t>We still struggle with finding the right message to alleviate the fears around immigration.</a:t>
            </a:r>
          </a:p>
          <a:p>
            <a:r>
              <a:rPr lang="en-US" dirty="0" smtClean="0"/>
              <a:t>The idea that we can’t guarantee 100% safety is troubling to us. </a:t>
            </a:r>
          </a:p>
          <a:p>
            <a:r>
              <a:rPr lang="en-US" dirty="0" smtClean="0"/>
              <a:t>We want to reassure our clients that “things are okay” and at the same time, we don’t really know. We don’t want to over-promise.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4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Messaging and Outreach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Political climate has made an overall impact on safety net programs.</a:t>
            </a:r>
          </a:p>
          <a:p>
            <a:endParaRPr lang="en-US" dirty="0"/>
          </a:p>
          <a:p>
            <a:r>
              <a:rPr lang="en-US" dirty="0" smtClean="0"/>
              <a:t>Combating the “stigma” on these programs is far more challenging.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1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Outreach Campaigns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In February, ACCFB sent </a:t>
            </a:r>
            <a:r>
              <a:rPr lang="en-US" sz="2000" dirty="0"/>
              <a:t>out a </a:t>
            </a:r>
            <a:r>
              <a:rPr lang="en-US" sz="2000" b="1" dirty="0"/>
              <a:t>direct mail campaign to</a:t>
            </a:r>
            <a:r>
              <a:rPr lang="en-US" sz="2000" dirty="0"/>
              <a:t> </a:t>
            </a:r>
            <a:r>
              <a:rPr lang="en-US" sz="2000" b="1" dirty="0"/>
              <a:t>99,779</a:t>
            </a:r>
            <a:r>
              <a:rPr lang="en-US" sz="2000" dirty="0"/>
              <a:t> </a:t>
            </a:r>
            <a:r>
              <a:rPr lang="en-US" sz="2000" b="1" dirty="0"/>
              <a:t>households</a:t>
            </a:r>
            <a:r>
              <a:rPr lang="en-US" sz="2000" dirty="0"/>
              <a:t> that receive </a:t>
            </a:r>
            <a:r>
              <a:rPr lang="en-US" sz="2000" dirty="0" smtClean="0"/>
              <a:t>Medi-Cal</a:t>
            </a:r>
            <a:r>
              <a:rPr lang="en-US" sz="2000" dirty="0"/>
              <a:t>, but are not receiving CalFresh.  The mailer was sent in English, Spanish and Chinese. The </a:t>
            </a:r>
            <a:r>
              <a:rPr lang="en-US" sz="2000" b="1" dirty="0"/>
              <a:t>return rate for Spanish and Chinese is significantly lower than in previous years</a:t>
            </a:r>
            <a:r>
              <a:rPr lang="en-US" sz="2000" dirty="0"/>
              <a:t>---overall, less than 1% return compared to 3-4% in previous years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r>
              <a:rPr lang="en-US" sz="2000" dirty="0" smtClean="0"/>
              <a:t>We face greater challenges, but we will continue doing what we can to help address lack of awareness and misconceptions that exist around food programs. </a:t>
            </a:r>
          </a:p>
          <a:p>
            <a:endParaRPr lang="en-US" sz="2000" dirty="0"/>
          </a:p>
          <a:p>
            <a:r>
              <a:rPr lang="en-US" sz="2000" dirty="0" smtClean="0"/>
              <a:t>Keep reinforcing messages on the benefits that programs like Summer Meals,, CalFresh, WIC and others provide.</a:t>
            </a:r>
          </a:p>
        </p:txBody>
      </p:sp>
    </p:spTree>
    <p:extLst>
      <p:ext uri="{BB962C8B-B14F-4D97-AF65-F5344CB8AC3E}">
        <p14:creationId xmlns:p14="http://schemas.microsoft.com/office/powerpoint/2010/main" val="408858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7620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/>
                </a:solidFill>
              </a:rPr>
              <a:t>NEW Material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guide complete with</a:t>
            </a:r>
          </a:p>
          <a:p>
            <a:pPr marL="0" indent="0">
              <a:buNone/>
            </a:pPr>
            <a:r>
              <a:rPr lang="en-US" sz="2800" dirty="0" smtClean="0"/>
              <a:t>information about</a:t>
            </a:r>
          </a:p>
          <a:p>
            <a:pPr marL="0" indent="0">
              <a:buNone/>
            </a:pPr>
            <a:r>
              <a:rPr lang="en-US" sz="2800" dirty="0" smtClean="0"/>
              <a:t>available food programs</a:t>
            </a:r>
          </a:p>
          <a:p>
            <a:pPr marL="0" indent="0">
              <a:buNone/>
            </a:pPr>
            <a:r>
              <a:rPr lang="en-US" sz="2800" dirty="0" smtClean="0"/>
              <a:t>for:</a:t>
            </a:r>
            <a:endParaRPr lang="en-US" sz="2800" dirty="0"/>
          </a:p>
          <a:p>
            <a:pPr indent="57150">
              <a:buFont typeface="Wingdings" pitchFamily="2" charset="2"/>
              <a:buChar char="Ø"/>
            </a:pPr>
            <a:r>
              <a:rPr lang="en-US" sz="2800" dirty="0" smtClean="0"/>
              <a:t>Children</a:t>
            </a:r>
          </a:p>
          <a:p>
            <a:pPr indent="57150">
              <a:buFont typeface="Wingdings" pitchFamily="2" charset="2"/>
              <a:buChar char="Ø"/>
            </a:pPr>
            <a:r>
              <a:rPr lang="en-US" sz="2800" dirty="0" smtClean="0"/>
              <a:t>Families</a:t>
            </a:r>
          </a:p>
          <a:p>
            <a:pPr indent="57150">
              <a:buFont typeface="Wingdings" pitchFamily="2" charset="2"/>
              <a:buChar char="Ø"/>
            </a:pPr>
            <a:r>
              <a:rPr lang="en-US" sz="2800" dirty="0" smtClean="0"/>
              <a:t>Seniors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8385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8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Facebook Ad Campaign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Targeting Low-income English Preferred Latinos</a:t>
            </a:r>
          </a:p>
          <a:p>
            <a:r>
              <a:rPr lang="en-US" dirty="0" smtClean="0"/>
              <a:t>Targeting Low Income African Americans</a:t>
            </a:r>
          </a:p>
          <a:p>
            <a:r>
              <a:rPr lang="en-US" dirty="0" smtClean="0"/>
              <a:t>HHI of $30K or </a:t>
            </a:r>
            <a:r>
              <a:rPr lang="en-US" dirty="0" smtClean="0"/>
              <a:t>less; ages </a:t>
            </a:r>
            <a:r>
              <a:rPr lang="en-US" dirty="0" smtClean="0"/>
              <a:t>25-54</a:t>
            </a:r>
          </a:p>
          <a:p>
            <a:r>
              <a:rPr lang="en-US" dirty="0" smtClean="0"/>
              <a:t>Retargets </a:t>
            </a:r>
            <a:r>
              <a:rPr lang="en-US" dirty="0"/>
              <a:t>to those who click on ad</a:t>
            </a:r>
          </a:p>
          <a:p>
            <a:r>
              <a:rPr lang="en-US" dirty="0" smtClean="0"/>
              <a:t>Four </a:t>
            </a:r>
            <a:r>
              <a:rPr lang="en-US" dirty="0"/>
              <a:t>month campaign</a:t>
            </a:r>
          </a:p>
          <a:p>
            <a:r>
              <a:rPr lang="en-US" dirty="0"/>
              <a:t>Estimated </a:t>
            </a:r>
            <a:r>
              <a:rPr lang="en-US" dirty="0" smtClean="0"/>
              <a:t>1.5 million </a:t>
            </a:r>
            <a:r>
              <a:rPr lang="en-US" dirty="0"/>
              <a:t>impressions</a:t>
            </a:r>
          </a:p>
          <a:p>
            <a:r>
              <a:rPr lang="en-US" dirty="0" smtClean="0"/>
              <a:t>11,535+ </a:t>
            </a:r>
            <a:r>
              <a:rPr lang="en-US" dirty="0"/>
              <a:t>estimated engagements with ad</a:t>
            </a:r>
          </a:p>
          <a:p>
            <a:endParaRPr lang="en-US" dirty="0"/>
          </a:p>
        </p:txBody>
      </p:sp>
      <p:pic>
        <p:nvPicPr>
          <p:cNvPr id="2050" name="Picture 2" descr="Image result for facebook logo">
            <a:hlinkClick r:id="rId2" tooltip="Search images of facebook logo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933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460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Immediate Impact</vt:lpstr>
      <vt:lpstr>Our Response</vt:lpstr>
      <vt:lpstr>Behind the Scenes</vt:lpstr>
      <vt:lpstr>Messaging and Outreach</vt:lpstr>
      <vt:lpstr>Outreach Campaigns</vt:lpstr>
      <vt:lpstr>NEW Material</vt:lpstr>
      <vt:lpstr>Facebook Ad Campaign</vt:lpstr>
    </vt:vector>
  </TitlesOfParts>
  <Company>Alameda County Community Food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Passionately pursuing a hunger free community</dc:title>
  <dc:creator>Erick Lovdahl</dc:creator>
  <cp:lastModifiedBy>Liz Gomez</cp:lastModifiedBy>
  <cp:revision>46</cp:revision>
  <cp:lastPrinted>2017-06-26T23:40:31Z</cp:lastPrinted>
  <dcterms:created xsi:type="dcterms:W3CDTF">2014-01-02T17:12:53Z</dcterms:created>
  <dcterms:modified xsi:type="dcterms:W3CDTF">2017-06-26T23:41:23Z</dcterms:modified>
</cp:coreProperties>
</file>