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81" r:id="rId3"/>
    <p:sldId id="283" r:id="rId4"/>
    <p:sldId id="282" r:id="rId5"/>
    <p:sldId id="278" r:id="rId6"/>
    <p:sldId id="276" r:id="rId7"/>
    <p:sldId id="279" r:id="rId8"/>
    <p:sldId id="280" r:id="rId9"/>
    <p:sldId id="263" r:id="rId10"/>
    <p:sldId id="265" r:id="rId11"/>
    <p:sldId id="277" r:id="rId1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54A"/>
    <a:srgbClr val="F37121"/>
    <a:srgbClr val="2AA2DB"/>
    <a:srgbClr val="57585A"/>
    <a:srgbClr val="E24826"/>
    <a:srgbClr val="FFFFFF"/>
    <a:srgbClr val="FDF2DC"/>
    <a:srgbClr val="31A4DD"/>
    <a:srgbClr val="C3BA2F"/>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56" autoAdjust="0"/>
    <p:restoredTop sz="53855" autoAdjust="0"/>
  </p:normalViewPr>
  <p:slideViewPr>
    <p:cSldViewPr snapToGrid="0">
      <p:cViewPr varScale="1">
        <p:scale>
          <a:sx n="40" d="100"/>
          <a:sy n="40" d="100"/>
        </p:scale>
        <p:origin x="1146" y="36"/>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0273A8E-5D64-43B6-A7B0-978294B2B6BB}" type="datetimeFigureOut">
              <a:rPr lang="en-US" smtClean="0"/>
              <a:t>7/3/2017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6919FDD8-1F75-4E7F-BA02-FD459E74D5BB}" type="slidenum">
              <a:rPr lang="en-US" smtClean="0"/>
              <a:t>‹#›</a:t>
            </a:fld>
            <a:endParaRPr lang="en-US"/>
          </a:p>
        </p:txBody>
      </p:sp>
    </p:spTree>
    <p:extLst>
      <p:ext uri="{BB962C8B-B14F-4D97-AF65-F5344CB8AC3E}">
        <p14:creationId xmlns:p14="http://schemas.microsoft.com/office/powerpoint/2010/main" val="4089367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6129601-CF1A-4C86-9BEB-0F5C0C82C623}" type="datetimeFigureOut">
              <a:rPr lang="en-US" smtClean="0"/>
              <a:t>7/3/2017</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E9E43DB-C976-49B4-82CB-BAF5915E5C9C}" type="slidenum">
              <a:rPr lang="en-US" smtClean="0"/>
              <a:t>‹#›</a:t>
            </a:fld>
            <a:endParaRPr lang="en-US"/>
          </a:p>
        </p:txBody>
      </p:sp>
    </p:spTree>
    <p:extLst>
      <p:ext uri="{BB962C8B-B14F-4D97-AF65-F5344CB8AC3E}">
        <p14:creationId xmlns:p14="http://schemas.microsoft.com/office/powerpoint/2010/main" val="4093675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E9E43DB-C976-49B4-82CB-BAF5915E5C9C}" type="slidenum">
              <a:rPr lang="en-US" smtClean="0"/>
              <a:t>1</a:t>
            </a:fld>
            <a:endParaRPr lang="en-US"/>
          </a:p>
        </p:txBody>
      </p:sp>
    </p:spTree>
    <p:extLst>
      <p:ext uri="{BB962C8B-B14F-4D97-AF65-F5344CB8AC3E}">
        <p14:creationId xmlns:p14="http://schemas.microsoft.com/office/powerpoint/2010/main" val="5901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7954A"/>
                </a:solidFill>
              </a:rPr>
              <a:t>For more information about summer hunger in California:</a:t>
            </a:r>
            <a:r>
              <a:rPr lang="en-US" sz="1200" u="sng" baseline="0" dirty="0" smtClean="0">
                <a:solidFill>
                  <a:srgbClr val="F7954A"/>
                </a:solidFill>
              </a:rPr>
              <a:t> </a:t>
            </a:r>
            <a:r>
              <a:rPr lang="en-US" sz="1200" u="sng" dirty="0" smtClean="0">
                <a:solidFill>
                  <a:srgbClr val="F7954A"/>
                </a:solidFill>
              </a:rPr>
              <a:t>cfpa.net/sowa-2017</a:t>
            </a:r>
          </a:p>
          <a:p>
            <a:endParaRPr lang="en-US" dirty="0"/>
          </a:p>
        </p:txBody>
      </p:sp>
      <p:sp>
        <p:nvSpPr>
          <p:cNvPr id="4" name="Slide Number Placeholder 3"/>
          <p:cNvSpPr>
            <a:spLocks noGrp="1"/>
          </p:cNvSpPr>
          <p:nvPr>
            <p:ph type="sldNum" sz="quarter" idx="10"/>
          </p:nvPr>
        </p:nvSpPr>
        <p:spPr/>
        <p:txBody>
          <a:bodyPr/>
          <a:lstStyle/>
          <a:p>
            <a:fld id="{9E9E43DB-C976-49B4-82CB-BAF5915E5C9C}" type="slidenum">
              <a:rPr lang="en-US" smtClean="0"/>
              <a:t>10</a:t>
            </a:fld>
            <a:endParaRPr lang="en-US"/>
          </a:p>
        </p:txBody>
      </p:sp>
    </p:spTree>
    <p:extLst>
      <p:ext uri="{BB962C8B-B14F-4D97-AF65-F5344CB8AC3E}">
        <p14:creationId xmlns:p14="http://schemas.microsoft.com/office/powerpoint/2010/main" val="339185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E9E43DB-C976-49B4-82CB-BAF5915E5C9C}" type="slidenum">
              <a:rPr lang="en-US" smtClean="0"/>
              <a:t>11</a:t>
            </a:fld>
            <a:endParaRPr lang="en-US"/>
          </a:p>
        </p:txBody>
      </p:sp>
    </p:spTree>
    <p:extLst>
      <p:ext uri="{BB962C8B-B14F-4D97-AF65-F5344CB8AC3E}">
        <p14:creationId xmlns:p14="http://schemas.microsoft.com/office/powerpoint/2010/main" val="234702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While these stats</a:t>
            </a:r>
            <a:r>
              <a:rPr lang="en-US" sz="1200" b="0" i="0" kern="1200" baseline="0" dirty="0" smtClean="0">
                <a:solidFill>
                  <a:schemeClr val="tx1"/>
                </a:solidFill>
                <a:effectLst/>
                <a:latin typeface="+mn-lt"/>
                <a:ea typeface="+mn-ea"/>
                <a:cs typeface="+mn-cs"/>
              </a:rPr>
              <a:t> aren’t specific to immigrant children, </a:t>
            </a:r>
            <a:r>
              <a:rPr lang="en-US" sz="1200" b="0" i="0" kern="1200" dirty="0" smtClean="0">
                <a:solidFill>
                  <a:schemeClr val="tx1"/>
                </a:solidFill>
                <a:effectLst/>
                <a:latin typeface="+mn-lt"/>
                <a:ea typeface="+mn-ea"/>
                <a:cs typeface="+mn-cs"/>
              </a:rPr>
              <a:t>we know that immigrant families may face additional risks–</a:t>
            </a:r>
            <a:r>
              <a:rPr lang="en-US" sz="1200" b="0" i="0" kern="1200" baseline="0" dirty="0" smtClean="0">
                <a:solidFill>
                  <a:schemeClr val="tx1"/>
                </a:solidFill>
                <a:effectLst/>
                <a:latin typeface="+mn-lt"/>
                <a:ea typeface="+mn-ea"/>
                <a:cs typeface="+mn-cs"/>
              </a:rPr>
              <a:t> they </a:t>
            </a:r>
            <a:r>
              <a:rPr lang="en-US" sz="1200" b="0" i="0" kern="1200" dirty="0" smtClean="0">
                <a:solidFill>
                  <a:schemeClr val="tx1"/>
                </a:solidFill>
                <a:effectLst/>
                <a:latin typeface="+mn-lt"/>
                <a:ea typeface="+mn-ea"/>
                <a:cs typeface="+mn-cs"/>
              </a:rPr>
              <a:t>may be eligible</a:t>
            </a:r>
            <a:r>
              <a:rPr lang="en-US" sz="1200" b="0" i="0" kern="1200" baseline="0" dirty="0" smtClean="0">
                <a:solidFill>
                  <a:schemeClr val="tx1"/>
                </a:solidFill>
                <a:effectLst/>
                <a:latin typeface="+mn-lt"/>
                <a:ea typeface="+mn-ea"/>
                <a:cs typeface="+mn-cs"/>
              </a:rPr>
              <a:t> for fewer public benefits or may be hesitant to access public benefits, especially given our current political climate.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We also know that </a:t>
            </a:r>
            <a:r>
              <a:rPr lang="en-US" sz="1200" b="0" i="0" kern="1200" dirty="0" smtClean="0">
                <a:solidFill>
                  <a:schemeClr val="tx1"/>
                </a:solidFill>
                <a:effectLst/>
                <a:latin typeface="+mn-lt"/>
                <a:ea typeface="+mn-ea"/>
                <a:cs typeface="+mn-cs"/>
              </a:rPr>
              <a:t>when a parent is deported,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children left behind may be living</a:t>
            </a:r>
            <a:r>
              <a:rPr lang="en-US" sz="1200" b="0" i="0" kern="1200" baseline="0" dirty="0" smtClean="0">
                <a:solidFill>
                  <a:schemeClr val="tx1"/>
                </a:solidFill>
                <a:effectLst/>
                <a:latin typeface="+mn-lt"/>
                <a:ea typeface="+mn-ea"/>
                <a:cs typeface="+mn-cs"/>
              </a:rPr>
              <a:t> in households with </a:t>
            </a:r>
            <a:r>
              <a:rPr lang="en-US" sz="1200" b="0" i="0" kern="1200" dirty="0" smtClean="0">
                <a:solidFill>
                  <a:schemeClr val="tx1"/>
                </a:solidFill>
                <a:effectLst/>
                <a:latin typeface="+mn-lt"/>
                <a:ea typeface="+mn-ea"/>
                <a:cs typeface="+mn-cs"/>
              </a:rPr>
              <a:t>dramatically reduced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Many of</a:t>
            </a:r>
            <a:r>
              <a:rPr lang="en-US" sz="1200" b="0" i="0" kern="1200" baseline="0" dirty="0" smtClean="0">
                <a:solidFill>
                  <a:schemeClr val="tx1"/>
                </a:solidFill>
                <a:effectLst/>
                <a:latin typeface="+mn-lt"/>
                <a:ea typeface="+mn-ea"/>
                <a:cs typeface="+mn-cs"/>
              </a:rPr>
              <a:t> these </a:t>
            </a:r>
            <a:r>
              <a:rPr lang="en-US" sz="1200" b="0" i="0" kern="1200" dirty="0" smtClean="0">
                <a:solidFill>
                  <a:schemeClr val="tx1"/>
                </a:solidFill>
                <a:effectLst/>
                <a:latin typeface="+mn-lt"/>
                <a:ea typeface="+mn-ea"/>
                <a:cs typeface="+mn-cs"/>
              </a:rPr>
              <a:t>children rely on </a:t>
            </a:r>
            <a:r>
              <a:rPr lang="en-US" sz="1200" b="0" i="0" kern="1200" baseline="0" dirty="0" smtClean="0">
                <a:solidFill>
                  <a:schemeClr val="tx1"/>
                </a:solidFill>
                <a:effectLst/>
                <a:latin typeface="+mn-lt"/>
                <a:ea typeface="+mn-ea"/>
                <a:cs typeface="+mn-cs"/>
              </a:rPr>
              <a:t>school meals during the school year. Some students eat three meals a day at school</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There’s a lot at stake when schools</a:t>
            </a:r>
            <a:r>
              <a:rPr lang="en-US" sz="1200" b="0" i="0" kern="1200" baseline="0" dirty="0" smtClean="0">
                <a:solidFill>
                  <a:schemeClr val="tx1"/>
                </a:solidFill>
                <a:effectLst/>
                <a:latin typeface="+mn-lt"/>
                <a:ea typeface="+mn-ea"/>
                <a:cs typeface="+mn-cs"/>
              </a:rPr>
              <a:t> let our for the summer.</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9E43DB-C976-49B4-82CB-BAF5915E5C9C}" type="slidenum">
              <a:rPr lang="en-US" smtClean="0"/>
              <a:t>2</a:t>
            </a:fld>
            <a:endParaRPr lang="en-US"/>
          </a:p>
        </p:txBody>
      </p:sp>
    </p:spTree>
    <p:extLst>
      <p:ext uri="{BB962C8B-B14F-4D97-AF65-F5344CB8AC3E}">
        <p14:creationId xmlns:p14="http://schemas.microsoft.com/office/powerpoint/2010/main" val="272243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Luckily, there are summer meal programs that provide free and reduced price meals to students across our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These meals support student health, well-being and academic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For more information on summer hunger in California: http://cfpa.net/sowa-2017</a:t>
            </a:r>
          </a:p>
        </p:txBody>
      </p:sp>
      <p:sp>
        <p:nvSpPr>
          <p:cNvPr id="4" name="Slide Number Placeholder 3"/>
          <p:cNvSpPr>
            <a:spLocks noGrp="1"/>
          </p:cNvSpPr>
          <p:nvPr>
            <p:ph type="sldNum" sz="quarter" idx="10"/>
          </p:nvPr>
        </p:nvSpPr>
        <p:spPr/>
        <p:txBody>
          <a:bodyPr/>
          <a:lstStyle/>
          <a:p>
            <a:fld id="{9E9E43DB-C976-49B4-82CB-BAF5915E5C9C}" type="slidenum">
              <a:rPr lang="en-US" smtClean="0"/>
              <a:t>3</a:t>
            </a:fld>
            <a:endParaRPr lang="en-US"/>
          </a:p>
        </p:txBody>
      </p:sp>
    </p:spTree>
    <p:extLst>
      <p:ext uri="{BB962C8B-B14F-4D97-AF65-F5344CB8AC3E}">
        <p14:creationId xmlns:p14="http://schemas.microsoft.com/office/powerpoint/2010/main" val="23612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*These are children that benefited from free and reduced-price</a:t>
            </a:r>
            <a:r>
              <a:rPr lang="en-US" sz="1200" b="0" i="0" kern="1200" baseline="0" dirty="0" smtClean="0">
                <a:solidFill>
                  <a:schemeClr val="tx1"/>
                </a:solidFill>
                <a:effectLst/>
                <a:latin typeface="+mn-lt"/>
                <a:ea typeface="+mn-ea"/>
                <a:cs typeface="+mn-cs"/>
              </a:rPr>
              <a:t> lunches during the school year but miss out on similar meals during the summer.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Data Source: CFPA’s analysis of NSLP (public, non-charter school), SFSP, and SSFO data of free or reduced price meals served in July 2016 provided by the California Department of Education. See technical appendix for details.</a:t>
            </a: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Sponsors and sites, community-based partners, the CDE and others are working hard to provide summer meals to children across our state. However, there are a lot of barriers to accessing free or low-cost summer meals, such as lack of transportation, extreme weather conditions, lack of walkable routes, etc. There are challenges with outreach– many families don’t know when and where meals are provided during the summer.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Our immigrant families face these barriers to accessing summer meals plus the additional barriers that come along with fear of immigration enforcement that may lead to families being more hesitant to leave the house, or pulling back from accessing public benefits for which that they or their children may be eligible. Challenges are magnified for some of our most vulnerable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9E43DB-C976-49B4-82CB-BAF5915E5C9C}" type="slidenum">
              <a:rPr lang="en-US" smtClean="0"/>
              <a:t>4</a:t>
            </a:fld>
            <a:endParaRPr lang="en-US"/>
          </a:p>
        </p:txBody>
      </p:sp>
    </p:spTree>
    <p:extLst>
      <p:ext uri="{BB962C8B-B14F-4D97-AF65-F5344CB8AC3E}">
        <p14:creationId xmlns:p14="http://schemas.microsoft.com/office/powerpoint/2010/main" val="166440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Policy actions have</a:t>
            </a:r>
            <a:r>
              <a:rPr lang="en-US" baseline="0" dirty="0" smtClean="0"/>
              <a:t> the potential to make a big impact across our state. </a:t>
            </a:r>
          </a:p>
          <a:p>
            <a:pPr marL="171450" indent="-171450">
              <a:buFont typeface="Arial" panose="020B0604020202020204" pitchFamily="34" charset="0"/>
              <a:buChar char="•"/>
            </a:pPr>
            <a:r>
              <a:rPr lang="en-US" baseline="0" dirty="0" smtClean="0"/>
              <a:t>While immigration policy is set at the federal level, there is a lot that our state can do to improve access to summer meals (address barriers and challenges) and foster safe and welcoming spaces for immigrant families</a:t>
            </a:r>
          </a:p>
          <a:p>
            <a:pPr marL="171450" indent="-171450">
              <a:buFont typeface="Arial" panose="020B0604020202020204" pitchFamily="34" charset="0"/>
              <a:buChar char="•"/>
            </a:pPr>
            <a:r>
              <a:rPr lang="en-US" baseline="0" dirty="0" smtClean="0"/>
              <a:t>We can’t guarantee 100% safety but we can take steps to provide additional protection to our immigrant families</a:t>
            </a:r>
          </a:p>
          <a:p>
            <a:pPr marL="171450" indent="-171450">
              <a:buFont typeface="Arial" panose="020B0604020202020204" pitchFamily="34" charset="0"/>
              <a:buChar char="•"/>
            </a:pPr>
            <a:r>
              <a:rPr lang="en-US" dirty="0" smtClean="0"/>
              <a:t>Our state is already taking some actions to provide</a:t>
            </a:r>
            <a:r>
              <a:rPr lang="en-US" baseline="0" dirty="0" smtClean="0"/>
              <a:t> </a:t>
            </a:r>
            <a:r>
              <a:rPr lang="en-US" dirty="0" smtClean="0"/>
              <a:t>certain safeguards to immigrants in select public places such as schools, such as AB 699 (O’Donnell) and SB 54 (De León). Note that these legislations</a:t>
            </a:r>
            <a:r>
              <a:rPr lang="en-US" baseline="0" dirty="0" smtClean="0"/>
              <a:t> do not currently address safety for summer sites, specifically.</a:t>
            </a:r>
          </a:p>
          <a:p>
            <a:pPr marL="171450" indent="-171450">
              <a:buFont typeface="Arial" panose="020B0604020202020204" pitchFamily="34" charset="0"/>
              <a:buChar char="•"/>
            </a:pPr>
            <a:r>
              <a:rPr lang="en-US" dirty="0" smtClean="0"/>
              <a:t>CFPA recommends exploring approaches similar to current state legislative efforts.</a:t>
            </a:r>
            <a:r>
              <a:rPr lang="en-US" baseline="0" dirty="0" smtClean="0"/>
              <a:t> Where can we extend and expand current policy efforts to increase safety and/or foster welcoming environments for immigrant families</a:t>
            </a:r>
          </a:p>
          <a:p>
            <a:pPr marL="171450" indent="-171450">
              <a:buFont typeface="Arial" panose="020B0604020202020204" pitchFamily="34" charset="0"/>
              <a:buChar char="•"/>
            </a:pPr>
            <a:r>
              <a:rPr lang="en-US" baseline="0" dirty="0" smtClean="0"/>
              <a:t>While my recommendations are framed in terms of summer meals for this conversation, ultimately we have an eye for policy actions that could address barriers to immigrant families to accessing food more broadly.</a:t>
            </a:r>
          </a:p>
          <a:p>
            <a:pPr marL="171450" indent="-171450">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9E9E43DB-C976-49B4-82CB-BAF5915E5C9C}" type="slidenum">
              <a:rPr lang="en-US" smtClean="0"/>
              <a:t>5</a:t>
            </a:fld>
            <a:endParaRPr lang="en-US"/>
          </a:p>
        </p:txBody>
      </p:sp>
    </p:spTree>
    <p:extLst>
      <p:ext uri="{BB962C8B-B14F-4D97-AF65-F5344CB8AC3E}">
        <p14:creationId xmlns:p14="http://schemas.microsoft.com/office/powerpoint/2010/main" val="112745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smtClean="0"/>
          </a:p>
          <a:p>
            <a:pPr marL="0" indent="0">
              <a:buNone/>
            </a:pPr>
            <a:r>
              <a:rPr lang="en-US" sz="1200" dirty="0" smtClean="0"/>
              <a:t>Can</a:t>
            </a:r>
            <a:r>
              <a:rPr lang="en-US" sz="1200" baseline="0" dirty="0" smtClean="0"/>
              <a:t> we expand upon current </a:t>
            </a:r>
            <a:r>
              <a:rPr lang="en-US" sz="1200" dirty="0" smtClean="0"/>
              <a:t>state policy efforts to </a:t>
            </a:r>
            <a:r>
              <a:rPr lang="en-US" sz="1200" b="1" dirty="0" smtClean="0">
                <a:solidFill>
                  <a:srgbClr val="E24826"/>
                </a:solidFill>
              </a:rPr>
              <a:t>prohibit… </a:t>
            </a:r>
          </a:p>
          <a:p>
            <a:pPr marL="171450" indent="-171450">
              <a:buClr>
                <a:srgbClr val="E24826"/>
              </a:buClr>
              <a:buFont typeface="Arial" panose="020B0604020202020204" pitchFamily="34" charset="0"/>
              <a:buChar char="•"/>
            </a:pPr>
            <a:r>
              <a:rPr lang="en-US" sz="1200" dirty="0" smtClean="0"/>
              <a:t>Immigration and Customs Enforcement (ICE) from entering summer meal locations while participants are present </a:t>
            </a:r>
          </a:p>
          <a:p>
            <a:pPr marL="171450" indent="-171450">
              <a:buClr>
                <a:srgbClr val="E24826"/>
              </a:buClr>
              <a:buFont typeface="Arial" panose="020B0604020202020204" pitchFamily="34" charset="0"/>
              <a:buChar char="•"/>
            </a:pPr>
            <a:r>
              <a:rPr lang="en-US" sz="1200" dirty="0" smtClean="0"/>
              <a:t>Law enforcement, school police or security departments from engaging in immigration enforcement activities during summer meal times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9E43DB-C976-49B4-82CB-BAF5915E5C9C}" type="slidenum">
              <a:rPr lang="en-US" smtClean="0"/>
              <a:t>6</a:t>
            </a:fld>
            <a:endParaRPr lang="en-US"/>
          </a:p>
        </p:txBody>
      </p:sp>
    </p:spTree>
    <p:extLst>
      <p:ext uri="{BB962C8B-B14F-4D97-AF65-F5344CB8AC3E}">
        <p14:creationId xmlns:p14="http://schemas.microsoft.com/office/powerpoint/2010/main" val="28500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Summer</a:t>
            </a:r>
            <a:r>
              <a:rPr lang="en-US" sz="1200" baseline="0" dirty="0" smtClean="0"/>
              <a:t> meal sites that are open to the community are not required registration or the collection of any information. A policy could go one step further to ensure that summer meal programs are prohibited from:</a:t>
            </a:r>
            <a:endParaRPr lang="en-US" sz="1200" dirty="0" smtClean="0"/>
          </a:p>
          <a:p>
            <a:pPr marL="171450" indent="-171450">
              <a:buClr>
                <a:srgbClr val="E24826"/>
              </a:buClr>
              <a:buFont typeface="Arial" panose="020B0604020202020204" pitchFamily="34" charset="0"/>
              <a:buChar char="•"/>
            </a:pPr>
            <a:r>
              <a:rPr lang="en-US" sz="1200" dirty="0" smtClean="0"/>
              <a:t>The collection of information about the immigration status of summer meal participants or their families </a:t>
            </a:r>
          </a:p>
          <a:p>
            <a:pPr marL="171450" indent="-171450">
              <a:buClr>
                <a:srgbClr val="E24826"/>
              </a:buClr>
              <a:buFont typeface="Arial" panose="020B0604020202020204" pitchFamily="34" charset="0"/>
              <a:buChar char="•"/>
            </a:pPr>
            <a:r>
              <a:rPr lang="en-US" sz="1200" dirty="0" smtClean="0"/>
              <a:t>Sponsors or sites from providing any information, or access to any databases, about participants for the purpose of immigration enforcement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E2482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9E43DB-C976-49B4-82CB-BAF5915E5C9C}" type="slidenum">
              <a:rPr lang="en-US" smtClean="0"/>
              <a:t>7</a:t>
            </a:fld>
            <a:endParaRPr lang="en-US"/>
          </a:p>
        </p:txBody>
      </p:sp>
    </p:spTree>
    <p:extLst>
      <p:ext uri="{BB962C8B-B14F-4D97-AF65-F5344CB8AC3E}">
        <p14:creationId xmlns:p14="http://schemas.microsoft.com/office/powerpoint/2010/main" val="2852766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Can</a:t>
            </a:r>
            <a:r>
              <a:rPr lang="en-US" sz="1200" baseline="0" dirty="0" smtClean="0"/>
              <a:t> we expand upon current </a:t>
            </a:r>
            <a:r>
              <a:rPr lang="en-US" sz="1200" dirty="0" smtClean="0"/>
              <a:t>state program and policy efforts and</a:t>
            </a:r>
            <a:r>
              <a:rPr lang="en-US" sz="1200" baseline="0" dirty="0" smtClean="0"/>
              <a:t> </a:t>
            </a:r>
            <a:r>
              <a:rPr lang="en-US" sz="1200" b="1" dirty="0" smtClean="0">
                <a:solidFill>
                  <a:srgbClr val="E24826"/>
                </a:solidFill>
              </a:rPr>
              <a:t>compel… </a:t>
            </a:r>
            <a:endParaRPr lang="en-US" sz="1200" dirty="0" smtClean="0"/>
          </a:p>
          <a:p>
            <a:pPr marL="171450" indent="-171450">
              <a:buClr>
                <a:srgbClr val="E24826"/>
              </a:buClr>
              <a:buFont typeface="Arial" panose="020B0604020202020204" pitchFamily="34" charset="0"/>
              <a:buChar char="•"/>
            </a:pPr>
            <a:r>
              <a:rPr lang="en-US" dirty="0" smtClean="0"/>
              <a:t>School districts to provide information to parents before the end of the school year about summer meals and the rights of children to receive meals regardless of immigration status </a:t>
            </a:r>
          </a:p>
          <a:p>
            <a:pPr marL="171450" indent="-171450">
              <a:buClr>
                <a:srgbClr val="E24826"/>
              </a:buClr>
              <a:buFont typeface="Arial" panose="020B0604020202020204" pitchFamily="34" charset="0"/>
              <a:buChar char="•"/>
            </a:pPr>
            <a:r>
              <a:rPr lang="en-US" dirty="0" smtClean="0"/>
              <a:t>Outreach</a:t>
            </a:r>
            <a:r>
              <a:rPr lang="en-US" baseline="0" dirty="0" smtClean="0"/>
              <a:t> to be conducted in the language that students and families speak at home</a:t>
            </a:r>
            <a:endParaRPr lang="en-US" dirty="0" smtClean="0"/>
          </a:p>
          <a:p>
            <a:pPr marL="171450" indent="-171450">
              <a:buClr>
                <a:srgbClr val="E24826"/>
              </a:buClr>
              <a:buFont typeface="Arial" panose="020B0604020202020204" pitchFamily="34" charset="0"/>
              <a:buChar char="•"/>
            </a:pPr>
            <a:r>
              <a:rPr lang="en-US" dirty="0" smtClean="0"/>
              <a:t>Summer meal staff to be trained on how best to support immigrant families. Trainings could include immigrant rights, preventing bullying based on immigration status, or what to do if ICE shows up at a site or if a child becomes separated from their caregiver due to possible immigration enforcement actions.</a:t>
            </a:r>
            <a:endParaRPr lang="en-US" sz="1200" b="1" dirty="0" smtClean="0">
              <a:solidFill>
                <a:srgbClr val="E2482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9E43DB-C976-49B4-82CB-BAF5915E5C9C}" type="slidenum">
              <a:rPr lang="en-US" smtClean="0"/>
              <a:t>8</a:t>
            </a:fld>
            <a:endParaRPr lang="en-US"/>
          </a:p>
        </p:txBody>
      </p:sp>
    </p:spTree>
    <p:extLst>
      <p:ext uri="{BB962C8B-B14F-4D97-AF65-F5344CB8AC3E}">
        <p14:creationId xmlns:p14="http://schemas.microsoft.com/office/powerpoint/2010/main" val="224390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I commend all of you for taking this step of being on the call today. I encourage you to take concrete action based on the recommendations that you heard from my colleagues. I also encourage you to stay involved.</a:t>
            </a:r>
          </a:p>
          <a:p>
            <a:endParaRPr lang="en-US" baseline="0" dirty="0" smtClean="0"/>
          </a:p>
          <a:p>
            <a:r>
              <a:rPr lang="en-US" baseline="0" dirty="0" smtClean="0"/>
              <a:t>One of the ways that CFPA “speaks up” is through policy action. Then, we ask that people like you “speak up” and voice your support for these actions. To stay involved please subscribe to CFPA’s Action Alerts: http://cfpa.net/subscribe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E9E43DB-C976-49B4-82CB-BAF5915E5C9C}" type="slidenum">
              <a:rPr lang="en-US" smtClean="0"/>
              <a:t>9</a:t>
            </a:fld>
            <a:endParaRPr lang="en-US"/>
          </a:p>
        </p:txBody>
      </p:sp>
    </p:spTree>
    <p:extLst>
      <p:ext uri="{BB962C8B-B14F-4D97-AF65-F5344CB8AC3E}">
        <p14:creationId xmlns:p14="http://schemas.microsoft.com/office/powerpoint/2010/main" val="4334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FC5471-0684-4E02-A613-4ADF04F29C8D}" type="datetime1">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46E21-2860-449B-8131-7A0F2F46A24F}" type="slidenum">
              <a:rPr lang="en-US" smtClean="0"/>
              <a:t>‹#›</a:t>
            </a:fld>
            <a:endParaRPr lang="en-US"/>
          </a:p>
        </p:txBody>
      </p:sp>
    </p:spTree>
    <p:extLst>
      <p:ext uri="{BB962C8B-B14F-4D97-AF65-F5344CB8AC3E}">
        <p14:creationId xmlns:p14="http://schemas.microsoft.com/office/powerpoint/2010/main" val="349314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7A750-7CCD-48BD-899F-F46879AD22E4}" type="datetime1">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46E21-2860-449B-8131-7A0F2F46A24F}" type="slidenum">
              <a:rPr lang="en-US" smtClean="0"/>
              <a:t>‹#›</a:t>
            </a:fld>
            <a:endParaRPr lang="en-US"/>
          </a:p>
        </p:txBody>
      </p:sp>
    </p:spTree>
    <p:extLst>
      <p:ext uri="{BB962C8B-B14F-4D97-AF65-F5344CB8AC3E}">
        <p14:creationId xmlns:p14="http://schemas.microsoft.com/office/powerpoint/2010/main" val="3738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198BF-CCD8-4D6C-A875-ED583FE40F61}" type="datetime1">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46E21-2860-449B-8131-7A0F2F46A24F}" type="slidenum">
              <a:rPr lang="en-US" smtClean="0"/>
              <a:t>‹#›</a:t>
            </a:fld>
            <a:endParaRPr lang="en-US"/>
          </a:p>
        </p:txBody>
      </p:sp>
    </p:spTree>
    <p:extLst>
      <p:ext uri="{BB962C8B-B14F-4D97-AF65-F5344CB8AC3E}">
        <p14:creationId xmlns:p14="http://schemas.microsoft.com/office/powerpoint/2010/main" val="36776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3968C-02E6-4F47-AE0B-F7A80AA01A09}" type="datetime1">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46E21-2860-449B-8131-7A0F2F46A24F}" type="slidenum">
              <a:rPr lang="en-US" smtClean="0"/>
              <a:t>‹#›</a:t>
            </a:fld>
            <a:endParaRPr lang="en-US"/>
          </a:p>
        </p:txBody>
      </p:sp>
    </p:spTree>
    <p:extLst>
      <p:ext uri="{BB962C8B-B14F-4D97-AF65-F5344CB8AC3E}">
        <p14:creationId xmlns:p14="http://schemas.microsoft.com/office/powerpoint/2010/main" val="62938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A5979-B3C0-420F-8424-EEA9353E457B}" type="datetime1">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46E21-2860-449B-8131-7A0F2F46A24F}" type="slidenum">
              <a:rPr lang="en-US" smtClean="0"/>
              <a:t>‹#›</a:t>
            </a:fld>
            <a:endParaRPr lang="en-US"/>
          </a:p>
        </p:txBody>
      </p:sp>
    </p:spTree>
    <p:extLst>
      <p:ext uri="{BB962C8B-B14F-4D97-AF65-F5344CB8AC3E}">
        <p14:creationId xmlns:p14="http://schemas.microsoft.com/office/powerpoint/2010/main" val="158310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9B16AB-B627-4E71-87DD-08F316D5F8B0}" type="datetime1">
              <a:rPr lang="en-US" smtClean="0"/>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46E21-2860-449B-8131-7A0F2F46A24F}" type="slidenum">
              <a:rPr lang="en-US" smtClean="0"/>
              <a:t>‹#›</a:t>
            </a:fld>
            <a:endParaRPr lang="en-US"/>
          </a:p>
        </p:txBody>
      </p:sp>
    </p:spTree>
    <p:extLst>
      <p:ext uri="{BB962C8B-B14F-4D97-AF65-F5344CB8AC3E}">
        <p14:creationId xmlns:p14="http://schemas.microsoft.com/office/powerpoint/2010/main" val="216808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0000C-712C-4F85-9C28-E011515E6276}" type="datetime1">
              <a:rPr lang="en-US" smtClean="0"/>
              <a:t>7/3/2017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D46E21-2860-449B-8131-7A0F2F46A24F}" type="slidenum">
              <a:rPr lang="en-US" smtClean="0"/>
              <a:t>‹#›</a:t>
            </a:fld>
            <a:endParaRPr lang="en-US"/>
          </a:p>
        </p:txBody>
      </p:sp>
    </p:spTree>
    <p:extLst>
      <p:ext uri="{BB962C8B-B14F-4D97-AF65-F5344CB8AC3E}">
        <p14:creationId xmlns:p14="http://schemas.microsoft.com/office/powerpoint/2010/main" val="154968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CBB64-CC0D-405F-941D-459604EEBF5C}" type="datetime1">
              <a:rPr lang="en-US" smtClean="0"/>
              <a:t>7/3/2017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46E21-2860-449B-8131-7A0F2F46A24F}" type="slidenum">
              <a:rPr lang="en-US" smtClean="0"/>
              <a:t>‹#›</a:t>
            </a:fld>
            <a:endParaRPr lang="en-US"/>
          </a:p>
        </p:txBody>
      </p:sp>
    </p:spTree>
    <p:extLst>
      <p:ext uri="{BB962C8B-B14F-4D97-AF65-F5344CB8AC3E}">
        <p14:creationId xmlns:p14="http://schemas.microsoft.com/office/powerpoint/2010/main" val="74532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4C22D-91E8-4C05-920F-F32BCC70C1FB}" type="datetime1">
              <a:rPr lang="en-US" smtClean="0"/>
              <a:t>7/3/2017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D46E21-2860-449B-8131-7A0F2F46A24F}" type="slidenum">
              <a:rPr lang="en-US" smtClean="0"/>
              <a:t>‹#›</a:t>
            </a:fld>
            <a:endParaRPr lang="en-US"/>
          </a:p>
        </p:txBody>
      </p:sp>
    </p:spTree>
    <p:extLst>
      <p:ext uri="{BB962C8B-B14F-4D97-AF65-F5344CB8AC3E}">
        <p14:creationId xmlns:p14="http://schemas.microsoft.com/office/powerpoint/2010/main" val="80405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5BE02-69E3-4725-9511-759F8EEFC9BF}" type="datetime1">
              <a:rPr lang="en-US" smtClean="0"/>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46E21-2860-449B-8131-7A0F2F46A24F}" type="slidenum">
              <a:rPr lang="en-US" smtClean="0"/>
              <a:t>‹#›</a:t>
            </a:fld>
            <a:endParaRPr lang="en-US"/>
          </a:p>
        </p:txBody>
      </p:sp>
    </p:spTree>
    <p:extLst>
      <p:ext uri="{BB962C8B-B14F-4D97-AF65-F5344CB8AC3E}">
        <p14:creationId xmlns:p14="http://schemas.microsoft.com/office/powerpoint/2010/main" val="101035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32F10-7297-40E7-B7BC-98B51D521158}" type="datetime1">
              <a:rPr lang="en-US" smtClean="0"/>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46E21-2860-449B-8131-7A0F2F46A24F}" type="slidenum">
              <a:rPr lang="en-US" smtClean="0"/>
              <a:t>‹#›</a:t>
            </a:fld>
            <a:endParaRPr lang="en-US"/>
          </a:p>
        </p:txBody>
      </p:sp>
    </p:spTree>
    <p:extLst>
      <p:ext uri="{BB962C8B-B14F-4D97-AF65-F5344CB8AC3E}">
        <p14:creationId xmlns:p14="http://schemas.microsoft.com/office/powerpoint/2010/main" val="247114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FC8E4-4E8E-47B3-95FB-BEB9683B2D25}" type="datetime1">
              <a:rPr lang="en-US" smtClean="0"/>
              <a:t>7/3/2017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46E21-2860-449B-8131-7A0F2F46A24F}" type="slidenum">
              <a:rPr lang="en-US" smtClean="0"/>
              <a:t>‹#›</a:t>
            </a:fld>
            <a:endParaRPr lang="en-US"/>
          </a:p>
        </p:txBody>
      </p:sp>
    </p:spTree>
    <p:extLst>
      <p:ext uri="{BB962C8B-B14F-4D97-AF65-F5344CB8AC3E}">
        <p14:creationId xmlns:p14="http://schemas.microsoft.com/office/powerpoint/2010/main" val="2282545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mailto:tracey@cfpa.net"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hyperlink" Target="http://twitter.com/#!/CAFoodPolic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rot="10800000">
            <a:off x="11847196" y="2751512"/>
            <a:ext cx="338051" cy="2751513"/>
          </a:xfrm>
          <a:prstGeom prst="rect">
            <a:avLst/>
          </a:prstGeom>
          <a:solidFill>
            <a:srgbClr val="2AA2DB"/>
          </a:solidFill>
        </p:spPr>
        <p:txBody>
          <a:bodyPr wrap="square" rtlCol="0">
            <a:spAutoFit/>
          </a:bodyPr>
          <a:lstStyle/>
          <a:p>
            <a:endParaRPr lang="en-US" dirty="0"/>
          </a:p>
        </p:txBody>
      </p:sp>
      <p:sp>
        <p:nvSpPr>
          <p:cNvPr id="3" name="Subtitle 2"/>
          <p:cNvSpPr>
            <a:spLocks noGrp="1"/>
          </p:cNvSpPr>
          <p:nvPr>
            <p:ph type="subTitle" idx="1"/>
          </p:nvPr>
        </p:nvSpPr>
        <p:spPr>
          <a:xfrm>
            <a:off x="2429501" y="5280397"/>
            <a:ext cx="7029450" cy="1258515"/>
          </a:xfrm>
        </p:spPr>
        <p:txBody>
          <a:bodyPr>
            <a:noAutofit/>
          </a:bodyPr>
          <a:lstStyle/>
          <a:p>
            <a:r>
              <a:rPr lang="en-US" dirty="0" smtClean="0">
                <a:solidFill>
                  <a:srgbClr val="57585A"/>
                </a:solidFill>
              </a:rPr>
              <a:t>Anna Colby, MS, MPP</a:t>
            </a:r>
          </a:p>
          <a:p>
            <a:r>
              <a:rPr lang="en-US" dirty="0" smtClean="0">
                <a:solidFill>
                  <a:srgbClr val="57585A"/>
                </a:solidFill>
              </a:rPr>
              <a:t>Nutrition Policy Advocate</a:t>
            </a:r>
          </a:p>
          <a:p>
            <a:r>
              <a:rPr lang="en-US" dirty="0" smtClean="0">
                <a:solidFill>
                  <a:srgbClr val="57585A"/>
                </a:solidFill>
              </a:rPr>
              <a:t>California Food Policy Advocates</a:t>
            </a:r>
          </a:p>
        </p:txBody>
      </p:sp>
      <p:sp>
        <p:nvSpPr>
          <p:cNvPr id="9" name="TextBox 8"/>
          <p:cNvSpPr txBox="1"/>
          <p:nvPr/>
        </p:nvSpPr>
        <p:spPr>
          <a:xfrm>
            <a:off x="11511049" y="0"/>
            <a:ext cx="338051" cy="2751513"/>
          </a:xfrm>
          <a:prstGeom prst="rect">
            <a:avLst/>
          </a:prstGeom>
          <a:solidFill>
            <a:srgbClr val="57585A"/>
          </a:solidFill>
        </p:spPr>
        <p:txBody>
          <a:bodyPr wrap="square" rtlCol="0">
            <a:spAutoFit/>
          </a:bodyPr>
          <a:lstStyle/>
          <a:p>
            <a:endParaRPr lang="en-US" dirty="0"/>
          </a:p>
        </p:txBody>
      </p:sp>
      <p:sp>
        <p:nvSpPr>
          <p:cNvPr id="11" name="TextBox 10"/>
          <p:cNvSpPr txBox="1"/>
          <p:nvPr/>
        </p:nvSpPr>
        <p:spPr>
          <a:xfrm>
            <a:off x="11511049" y="1940502"/>
            <a:ext cx="338051" cy="2751513"/>
          </a:xfrm>
          <a:prstGeom prst="rect">
            <a:avLst/>
          </a:prstGeom>
          <a:solidFill>
            <a:srgbClr val="EFCB13"/>
          </a:solidFill>
        </p:spPr>
        <p:txBody>
          <a:bodyPr wrap="square" rtlCol="0">
            <a:spAutoFit/>
          </a:bodyPr>
          <a:lstStyle/>
          <a:p>
            <a:endParaRPr lang="en-US" dirty="0"/>
          </a:p>
        </p:txBody>
      </p:sp>
      <p:sp>
        <p:nvSpPr>
          <p:cNvPr id="12" name="TextBox 11"/>
          <p:cNvSpPr txBox="1"/>
          <p:nvPr/>
        </p:nvSpPr>
        <p:spPr>
          <a:xfrm>
            <a:off x="11511049" y="4127269"/>
            <a:ext cx="338051" cy="2751513"/>
          </a:xfrm>
          <a:prstGeom prst="rect">
            <a:avLst/>
          </a:prstGeom>
          <a:solidFill>
            <a:srgbClr val="C3BA2F"/>
          </a:solidFill>
        </p:spPr>
        <p:txBody>
          <a:bodyPr wrap="square" rtlCol="0">
            <a:spAutoFit/>
          </a:bodyPr>
          <a:lstStyle/>
          <a:p>
            <a:endParaRPr lang="en-US" dirty="0"/>
          </a:p>
        </p:txBody>
      </p:sp>
      <p:sp>
        <p:nvSpPr>
          <p:cNvPr id="15" name="TextBox 14"/>
          <p:cNvSpPr txBox="1"/>
          <p:nvPr/>
        </p:nvSpPr>
        <p:spPr>
          <a:xfrm rot="10800000">
            <a:off x="11849100" y="-1"/>
            <a:ext cx="338051" cy="2751513"/>
          </a:xfrm>
          <a:prstGeom prst="rect">
            <a:avLst/>
          </a:prstGeom>
          <a:solidFill>
            <a:srgbClr val="E24826"/>
          </a:solidFill>
        </p:spPr>
        <p:txBody>
          <a:bodyPr wrap="square" rtlCol="0">
            <a:spAutoFit/>
          </a:bodyPr>
          <a:lstStyle/>
          <a:p>
            <a:endParaRPr lang="en-US" dirty="0"/>
          </a:p>
        </p:txBody>
      </p:sp>
      <p:sp>
        <p:nvSpPr>
          <p:cNvPr id="16" name="TextBox 15"/>
          <p:cNvSpPr txBox="1"/>
          <p:nvPr/>
        </p:nvSpPr>
        <p:spPr>
          <a:xfrm rot="10800000">
            <a:off x="11849099" y="5415742"/>
            <a:ext cx="338051" cy="1463040"/>
          </a:xfrm>
          <a:prstGeom prst="rect">
            <a:avLst/>
          </a:prstGeom>
          <a:solidFill>
            <a:srgbClr val="F37121"/>
          </a:solidFill>
        </p:spPr>
        <p:txBody>
          <a:bodyPr wrap="square" rtlCol="0">
            <a:spAutoFit/>
          </a:bodyPr>
          <a:lstStyle/>
          <a:p>
            <a:endParaRPr lang="en-US" dirty="0"/>
          </a:p>
        </p:txBody>
      </p:sp>
      <p:pic>
        <p:nvPicPr>
          <p:cNvPr id="10" name="Picture 9"/>
          <p:cNvPicPr>
            <a:picLocks noChangeAspect="1"/>
          </p:cNvPicPr>
          <p:nvPr/>
        </p:nvPicPr>
        <p:blipFill rotWithShape="1">
          <a:blip r:embed="rId3"/>
          <a:srcRect l="44331" t="7123" r="40714" b="21427"/>
          <a:stretch/>
        </p:blipFill>
        <p:spPr>
          <a:xfrm>
            <a:off x="-1" y="5670495"/>
            <a:ext cx="1128410" cy="1187505"/>
          </a:xfrm>
          <a:prstGeom prst="rect">
            <a:avLst/>
          </a:prstGeom>
        </p:spPr>
      </p:pic>
      <p:sp>
        <p:nvSpPr>
          <p:cNvPr id="4" name="Slide Number Placeholder 3"/>
          <p:cNvSpPr>
            <a:spLocks noGrp="1"/>
          </p:cNvSpPr>
          <p:nvPr>
            <p:ph type="sldNum" sz="quarter" idx="12"/>
          </p:nvPr>
        </p:nvSpPr>
        <p:spPr/>
        <p:txBody>
          <a:bodyPr/>
          <a:lstStyle/>
          <a:p>
            <a:fld id="{E9D46E21-2860-449B-8131-7A0F2F46A24F}" type="slidenum">
              <a:rPr lang="en-US" smtClean="0"/>
              <a:t>1</a:t>
            </a:fld>
            <a:endParaRPr lang="en-US"/>
          </a:p>
        </p:txBody>
      </p:sp>
      <p:sp>
        <p:nvSpPr>
          <p:cNvPr id="6" name="Title 5"/>
          <p:cNvSpPr>
            <a:spLocks noGrp="1"/>
          </p:cNvSpPr>
          <p:nvPr>
            <p:ph type="ctrTitle"/>
          </p:nvPr>
        </p:nvSpPr>
        <p:spPr>
          <a:xfrm>
            <a:off x="223023" y="2127011"/>
            <a:ext cx="11286121" cy="2801828"/>
          </a:xfrm>
        </p:spPr>
        <p:txBody>
          <a:bodyPr anchor="ctr">
            <a:normAutofit/>
          </a:bodyPr>
          <a:lstStyle/>
          <a:p>
            <a:r>
              <a:rPr lang="en-US" b="1" dirty="0" smtClean="0">
                <a:solidFill>
                  <a:srgbClr val="2AA2DB"/>
                </a:solidFill>
                <a:latin typeface="+mn-lt"/>
              </a:rPr>
              <a:t>Policy Opportunities: </a:t>
            </a:r>
            <a:br>
              <a:rPr lang="en-US" b="1" dirty="0" smtClean="0">
                <a:solidFill>
                  <a:srgbClr val="2AA2DB"/>
                </a:solidFill>
                <a:latin typeface="+mn-lt"/>
              </a:rPr>
            </a:br>
            <a:r>
              <a:rPr lang="en-US" sz="4000" b="1" dirty="0" smtClean="0">
                <a:solidFill>
                  <a:srgbClr val="2AA2DB"/>
                </a:solidFill>
                <a:latin typeface="+mn-lt"/>
              </a:rPr>
              <a:t>Safe Spaces at Summer Meal Sites and Beyond</a:t>
            </a:r>
            <a:endParaRPr lang="en-US" sz="4000" b="1" dirty="0">
              <a:solidFill>
                <a:srgbClr val="2AA2DB"/>
              </a:solidFill>
              <a:latin typeface="+mn-lt"/>
            </a:endParaRPr>
          </a:p>
        </p:txBody>
      </p:sp>
      <p:pic>
        <p:nvPicPr>
          <p:cNvPr id="14" name="Picture 13" descr="C:\Users\Tracey\Downloads\Alert-Banner-2012.jpg"/>
          <p:cNvPicPr>
            <a:picLocks noChangeAspect="1" noChangeArrowheads="1"/>
          </p:cNvPicPr>
          <p:nvPr/>
        </p:nvPicPr>
        <p:blipFill rotWithShape="1">
          <a:blip r:embed="rId4">
            <a:extLst>
              <a:ext uri="{28A0092B-C50C-407E-A947-70E740481C1C}">
                <a14:useLocalDpi xmlns:a14="http://schemas.microsoft.com/office/drawing/2010/main" val="0"/>
              </a:ext>
            </a:extLst>
          </a:blip>
          <a:srcRect l="32958" t="-1" b="-8644"/>
          <a:stretch/>
        </p:blipFill>
        <p:spPr bwMode="auto">
          <a:xfrm>
            <a:off x="3976604" y="365878"/>
            <a:ext cx="5975888" cy="14095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1740813" y="365877"/>
            <a:ext cx="2235791" cy="1261003"/>
          </a:xfrm>
          <a:prstGeom prst="rect">
            <a:avLst/>
          </a:prstGeom>
        </p:spPr>
      </p:pic>
    </p:spTree>
    <p:extLst>
      <p:ext uri="{BB962C8B-B14F-4D97-AF65-F5344CB8AC3E}">
        <p14:creationId xmlns:p14="http://schemas.microsoft.com/office/powerpoint/2010/main" val="3907705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16107" y="6321381"/>
            <a:ext cx="2743200" cy="365125"/>
          </a:xfrm>
        </p:spPr>
        <p:txBody>
          <a:bodyPr/>
          <a:lstStyle/>
          <a:p>
            <a:fld id="{E9D46E21-2860-449B-8131-7A0F2F46A24F}" type="slidenum">
              <a:rPr lang="en-US" smtClean="0"/>
              <a:t>10</a:t>
            </a:fld>
            <a:endParaRPr lang="en-US" dirty="0"/>
          </a:p>
        </p:txBody>
      </p:sp>
      <p:sp>
        <p:nvSpPr>
          <p:cNvPr id="18" name="TextBox 17"/>
          <p:cNvSpPr txBox="1"/>
          <p:nvPr/>
        </p:nvSpPr>
        <p:spPr>
          <a:xfrm rot="16200000" flipH="1" flipV="1">
            <a:off x="3079330" y="3269126"/>
            <a:ext cx="338049" cy="6496712"/>
          </a:xfrm>
          <a:prstGeom prst="rect">
            <a:avLst/>
          </a:prstGeom>
          <a:solidFill>
            <a:srgbClr val="EFCB13"/>
          </a:solidFill>
        </p:spPr>
        <p:txBody>
          <a:bodyPr wrap="square" rtlCol="0">
            <a:spAutoFit/>
          </a:bodyPr>
          <a:lstStyle/>
          <a:p>
            <a:endParaRPr lang="en-US" dirty="0"/>
          </a:p>
        </p:txBody>
      </p:sp>
      <p:sp>
        <p:nvSpPr>
          <p:cNvPr id="20" name="TextBox 19"/>
          <p:cNvSpPr txBox="1"/>
          <p:nvPr/>
        </p:nvSpPr>
        <p:spPr>
          <a:xfrm rot="5400000" flipH="1" flipV="1">
            <a:off x="8793310" y="3716599"/>
            <a:ext cx="338049" cy="5601763"/>
          </a:xfrm>
          <a:prstGeom prst="rect">
            <a:avLst/>
          </a:prstGeom>
          <a:solidFill>
            <a:srgbClr val="E24826"/>
          </a:solidFill>
        </p:spPr>
        <p:txBody>
          <a:bodyPr wrap="square" rtlCol="0">
            <a:spAutoFit/>
          </a:bodyPr>
          <a:lstStyle/>
          <a:p>
            <a:endParaRPr lang="en-US" dirty="0"/>
          </a:p>
        </p:txBody>
      </p:sp>
      <p:sp>
        <p:nvSpPr>
          <p:cNvPr id="22" name="TextBox 21"/>
          <p:cNvSpPr txBox="1"/>
          <p:nvPr/>
        </p:nvSpPr>
        <p:spPr>
          <a:xfrm rot="16200000">
            <a:off x="8688868" y="5141725"/>
            <a:ext cx="338051" cy="2751513"/>
          </a:xfrm>
          <a:prstGeom prst="rect">
            <a:avLst/>
          </a:prstGeom>
          <a:solidFill>
            <a:srgbClr val="57585A"/>
          </a:solidFill>
        </p:spPr>
        <p:txBody>
          <a:bodyPr wrap="square" rtlCol="0">
            <a:spAutoFit/>
          </a:bodyPr>
          <a:lstStyle/>
          <a:p>
            <a:endParaRPr lang="en-US" dirty="0"/>
          </a:p>
        </p:txBody>
      </p:sp>
      <p:sp>
        <p:nvSpPr>
          <p:cNvPr id="23" name="TextBox 22"/>
          <p:cNvSpPr txBox="1"/>
          <p:nvPr/>
        </p:nvSpPr>
        <p:spPr>
          <a:xfrm rot="5400000">
            <a:off x="3834408" y="5141724"/>
            <a:ext cx="338051" cy="2751513"/>
          </a:xfrm>
          <a:prstGeom prst="rect">
            <a:avLst/>
          </a:prstGeom>
          <a:solidFill>
            <a:srgbClr val="C3BA2F"/>
          </a:solidFill>
        </p:spPr>
        <p:txBody>
          <a:bodyPr wrap="square" rtlCol="0">
            <a:spAutoFit/>
          </a:bodyPr>
          <a:lstStyle/>
          <a:p>
            <a:endParaRPr lang="en-US" dirty="0"/>
          </a:p>
        </p:txBody>
      </p:sp>
      <p:sp>
        <p:nvSpPr>
          <p:cNvPr id="2" name="Title 1"/>
          <p:cNvSpPr>
            <a:spLocks noGrp="1"/>
          </p:cNvSpPr>
          <p:nvPr>
            <p:ph type="title"/>
          </p:nvPr>
        </p:nvSpPr>
        <p:spPr>
          <a:xfrm>
            <a:off x="3301040" y="-129144"/>
            <a:ext cx="5720825" cy="1600200"/>
          </a:xfrm>
        </p:spPr>
        <p:txBody>
          <a:bodyPr>
            <a:normAutofit/>
          </a:bodyPr>
          <a:lstStyle/>
          <a:p>
            <a:r>
              <a:rPr lang="en-US" sz="8800" b="1" dirty="0" smtClean="0">
                <a:solidFill>
                  <a:srgbClr val="31A4DD"/>
                </a:solidFill>
              </a:rPr>
              <a:t>Thank you! </a:t>
            </a:r>
            <a:endParaRPr lang="en-US" sz="8800" b="1" dirty="0">
              <a:solidFill>
                <a:srgbClr val="31A4DD"/>
              </a:solidFill>
            </a:endParaRPr>
          </a:p>
        </p:txBody>
      </p:sp>
      <p:sp>
        <p:nvSpPr>
          <p:cNvPr id="6" name="Rectangle 1"/>
          <p:cNvSpPr>
            <a:spLocks noChangeArrowheads="1"/>
          </p:cNvSpPr>
          <p:nvPr/>
        </p:nvSpPr>
        <p:spPr bwMode="auto">
          <a:xfrm>
            <a:off x="6592124" y="3521236"/>
            <a:ext cx="5509846"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2"/>
                </a:solidFill>
                <a:effectLst/>
                <a:cs typeface="Arial" panose="020B0604020202020204" pitchFamily="34" charset="0"/>
              </a:rPr>
              <a:t>Anna Colby, MS,</a:t>
            </a:r>
            <a:r>
              <a:rPr kumimoji="0" lang="en-US" altLang="en-US" sz="2400" b="1" i="0" u="none" strike="noStrike" cap="none" normalizeH="0" dirty="0" smtClean="0">
                <a:ln>
                  <a:noFill/>
                </a:ln>
                <a:solidFill>
                  <a:schemeClr val="tx2"/>
                </a:solidFill>
                <a:effectLst/>
                <a:cs typeface="Arial" panose="020B0604020202020204" pitchFamily="34" charset="0"/>
              </a:rPr>
              <a:t> MPP</a:t>
            </a:r>
            <a:endParaRPr kumimoji="0" lang="en-US" altLang="en-US" sz="2400" b="1" i="0" u="none" strike="noStrike" cap="none" normalizeH="0" baseline="0" dirty="0" smtClean="0">
              <a:ln>
                <a:noFill/>
              </a:ln>
              <a:solidFill>
                <a:schemeClr val="tx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2"/>
                </a:solidFill>
                <a:effectLst/>
                <a:cs typeface="Arial" panose="020B0604020202020204" pitchFamily="34" charset="0"/>
              </a:rPr>
              <a:t>Nutrition Policy</a:t>
            </a:r>
            <a:r>
              <a:rPr kumimoji="0" lang="en-US" altLang="en-US" sz="2400" b="0" i="0" u="none" strike="noStrike" cap="none" normalizeH="0" dirty="0" smtClean="0">
                <a:ln>
                  <a:noFill/>
                </a:ln>
                <a:solidFill>
                  <a:schemeClr val="tx2"/>
                </a:solidFill>
                <a:effectLst/>
                <a:cs typeface="Arial" panose="020B0604020202020204" pitchFamily="34" charset="0"/>
              </a:rPr>
              <a:t> Advocate</a:t>
            </a:r>
            <a:endParaRPr kumimoji="0" lang="en-US" altLang="en-US" sz="2400" b="0" i="0" u="none" strike="noStrike" cap="none" normalizeH="0" baseline="0" dirty="0" smtClean="0">
              <a:ln>
                <a:noFill/>
              </a:ln>
              <a:solidFill>
                <a:schemeClr val="tx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2"/>
                </a:solidFill>
                <a:effectLst/>
                <a:cs typeface="Arial" panose="020B0604020202020204" pitchFamily="34" charset="0"/>
              </a:rPr>
              <a:t>213.482.8200 x </a:t>
            </a:r>
            <a:r>
              <a:rPr lang="en-US" altLang="en-US" sz="2400" dirty="0" smtClean="0">
                <a:solidFill>
                  <a:schemeClr val="tx2"/>
                </a:solidFill>
                <a:cs typeface="Arial" panose="020B0604020202020204" pitchFamily="34" charset="0"/>
              </a:rPr>
              <a:t>204</a:t>
            </a:r>
            <a:endParaRPr kumimoji="0" lang="en-US" altLang="en-US" sz="2400" b="0" i="0" u="none" strike="noStrike" cap="none" normalizeH="0" baseline="0" dirty="0" smtClean="0">
              <a:ln>
                <a:noFill/>
              </a:ln>
              <a:solidFill>
                <a:schemeClr val="tx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1155CC"/>
                </a:solidFill>
                <a:effectLst/>
                <a:cs typeface="Arial" panose="020B0604020202020204" pitchFamily="34" charset="0"/>
                <a:hlinkClick r:id="rId3"/>
              </a:rPr>
              <a:t>anna@cfpa.net</a:t>
            </a:r>
            <a:r>
              <a:rPr kumimoji="0" lang="en-US" altLang="en-US" sz="2400" b="0" i="0" u="none" strike="noStrike" cap="none" normalizeH="0" baseline="0" dirty="0" smtClean="0">
                <a:ln>
                  <a:noFill/>
                </a:ln>
                <a:solidFill>
                  <a:srgbClr val="F97103"/>
                </a:solidFill>
                <a:effectLst/>
                <a:cs typeface="Arial" panose="020B0604020202020204" pitchFamily="34" charset="0"/>
              </a:rPr>
              <a:t/>
            </a:r>
            <a:br>
              <a:rPr kumimoji="0" lang="en-US" altLang="en-US" sz="2400" b="0" i="0" u="none" strike="noStrike" cap="none" normalizeH="0" baseline="0" dirty="0" smtClean="0">
                <a:ln>
                  <a:noFill/>
                </a:ln>
                <a:solidFill>
                  <a:srgbClr val="F97103"/>
                </a:solidFill>
                <a:effectLst/>
                <a:cs typeface="Arial" panose="020B0604020202020204" pitchFamily="34" charset="0"/>
              </a:rPr>
            </a:br>
            <a:endParaRPr kumimoji="0" lang="en-US" altLang="en-US" sz="2400" b="0" i="0" u="none" strike="noStrike" cap="none" normalizeH="0" baseline="0" dirty="0" smtClean="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E24826"/>
                </a:solidFill>
                <a:effectLst/>
                <a:cs typeface="Arial" panose="020B0604020202020204" pitchFamily="34" charset="0"/>
              </a:rPr>
              <a:t>Follow us on Twitter</a:t>
            </a:r>
            <a:r>
              <a:rPr kumimoji="0" lang="en-US" altLang="en-US" sz="2400" b="0" i="0" u="none" strike="noStrike" cap="none" normalizeH="0" baseline="0" dirty="0" smtClean="0">
                <a:ln>
                  <a:noFill/>
                </a:ln>
                <a:solidFill>
                  <a:srgbClr val="F97103"/>
                </a:solidFill>
                <a:effectLst/>
                <a:cs typeface="Arial" panose="020B0604020202020204" pitchFamily="34" charset="0"/>
              </a:rPr>
              <a:t> </a:t>
            </a:r>
            <a:r>
              <a:rPr kumimoji="0" lang="en-US" altLang="en-US" sz="2400" b="0" i="0" u="none" strike="noStrike" cap="none" normalizeH="0" baseline="0" dirty="0" smtClean="0">
                <a:ln>
                  <a:noFill/>
                </a:ln>
                <a:solidFill>
                  <a:srgbClr val="F97103"/>
                </a:solidFill>
                <a:effectLst/>
                <a:cs typeface="Arial" panose="020B0604020202020204" pitchFamily="34" charset="0"/>
                <a:hlinkClick r:id="rId4"/>
              </a:rPr>
              <a:t>@</a:t>
            </a:r>
            <a:r>
              <a:rPr kumimoji="0" lang="en-US" altLang="en-US" sz="2400" b="0" i="0" u="none" strike="noStrike" cap="none" normalizeH="0" baseline="0" dirty="0" err="1" smtClean="0">
                <a:ln>
                  <a:noFill/>
                </a:ln>
                <a:solidFill>
                  <a:srgbClr val="F97103"/>
                </a:solidFill>
                <a:effectLst/>
                <a:cs typeface="Arial" panose="020B0604020202020204" pitchFamily="34" charset="0"/>
                <a:hlinkClick r:id="rId4"/>
              </a:rPr>
              <a:t>CAFoodPolicy</a:t>
            </a:r>
            <a:r>
              <a:rPr kumimoji="0" lang="en-US" altLang="en-US" sz="2400" b="0" i="0" u="none" strike="noStrike" cap="none" normalizeH="0" baseline="0" dirty="0" smtClean="0">
                <a:ln>
                  <a:noFill/>
                </a:ln>
                <a:solidFill>
                  <a:srgbClr val="222222"/>
                </a:solidFill>
                <a:effectLst/>
                <a:latin typeface="Calibri" panose="020F0502020204030204" pitchFamily="34" charset="0"/>
                <a:cs typeface="Arial" panose="020B0604020202020204" pitchFamily="34" charset="0"/>
              </a:rPr>
              <a:t> </a:t>
            </a:r>
            <a:endParaRPr kumimoji="0" lang="en-US" altLang="en-US" sz="2400" b="0" i="0" u="none" strike="noStrike" cap="none" normalizeH="0" baseline="0" dirty="0" smtClean="0">
              <a:ln>
                <a:noFill/>
              </a:ln>
              <a:solidFill>
                <a:srgbClr val="1155CC"/>
              </a:solidFill>
              <a:effectLst/>
              <a:cs typeface="Arial" panose="020B0604020202020204" pitchFamily="34" charset="0"/>
            </a:endParaRPr>
          </a:p>
        </p:txBody>
      </p:sp>
      <p:pic>
        <p:nvPicPr>
          <p:cNvPr id="7" name="Picture 6"/>
          <p:cNvPicPr>
            <a:picLocks noChangeAspect="1"/>
          </p:cNvPicPr>
          <p:nvPr/>
        </p:nvPicPr>
        <p:blipFill>
          <a:blip r:embed="rId5"/>
          <a:stretch>
            <a:fillRect/>
          </a:stretch>
        </p:blipFill>
        <p:spPr>
          <a:xfrm>
            <a:off x="265713" y="2295268"/>
            <a:ext cx="5895739" cy="3903624"/>
          </a:xfrm>
          <a:prstGeom prst="rect">
            <a:avLst/>
          </a:prstGeom>
        </p:spPr>
      </p:pic>
      <p:sp>
        <p:nvSpPr>
          <p:cNvPr id="3" name="TextBox 2"/>
          <p:cNvSpPr txBox="1"/>
          <p:nvPr/>
        </p:nvSpPr>
        <p:spPr>
          <a:xfrm>
            <a:off x="169461" y="1496382"/>
            <a:ext cx="12022539" cy="646331"/>
          </a:xfrm>
          <a:prstGeom prst="rect">
            <a:avLst/>
          </a:prstGeom>
          <a:noFill/>
        </p:spPr>
        <p:txBody>
          <a:bodyPr wrap="square" rtlCol="0">
            <a:spAutoFit/>
          </a:bodyPr>
          <a:lstStyle/>
          <a:p>
            <a:r>
              <a:rPr lang="en-US" sz="3600" dirty="0" smtClean="0">
                <a:solidFill>
                  <a:srgbClr val="F7954A"/>
                </a:solidFill>
              </a:rPr>
              <a:t>For more information about summer hunger </a:t>
            </a:r>
            <a:r>
              <a:rPr lang="en-US" sz="3600" dirty="0">
                <a:solidFill>
                  <a:srgbClr val="F7954A"/>
                </a:solidFill>
              </a:rPr>
              <a:t>in California</a:t>
            </a:r>
            <a:r>
              <a:rPr lang="en-US" sz="3600" dirty="0" smtClean="0">
                <a:solidFill>
                  <a:srgbClr val="F7954A"/>
                </a:solidFill>
              </a:rPr>
              <a:t>:</a:t>
            </a:r>
            <a:endParaRPr lang="en-US" sz="3600" u="sng" dirty="0">
              <a:solidFill>
                <a:srgbClr val="F7954A"/>
              </a:solidFill>
            </a:endParaRPr>
          </a:p>
        </p:txBody>
      </p:sp>
      <p:sp>
        <p:nvSpPr>
          <p:cNvPr id="8" name="TextBox 7"/>
          <p:cNvSpPr txBox="1"/>
          <p:nvPr/>
        </p:nvSpPr>
        <p:spPr>
          <a:xfrm>
            <a:off x="6625047" y="2194725"/>
            <a:ext cx="4546679" cy="984885"/>
          </a:xfrm>
          <a:prstGeom prst="rect">
            <a:avLst/>
          </a:prstGeom>
          <a:noFill/>
        </p:spPr>
        <p:txBody>
          <a:bodyPr wrap="square" rtlCol="0">
            <a:spAutoFit/>
          </a:bodyPr>
          <a:lstStyle/>
          <a:p>
            <a:r>
              <a:rPr lang="en-US" sz="4000" u="sng" dirty="0">
                <a:solidFill>
                  <a:srgbClr val="F7954A"/>
                </a:solidFill>
              </a:rPr>
              <a:t>cfpa.net/sowa-2017</a:t>
            </a:r>
          </a:p>
          <a:p>
            <a:endParaRPr lang="en-US" dirty="0"/>
          </a:p>
        </p:txBody>
      </p:sp>
    </p:spTree>
    <p:extLst>
      <p:ext uri="{BB962C8B-B14F-4D97-AF65-F5344CB8AC3E}">
        <p14:creationId xmlns:p14="http://schemas.microsoft.com/office/powerpoint/2010/main" val="2366650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ectangle 21"/>
          <p:cNvSpPr/>
          <p:nvPr/>
        </p:nvSpPr>
        <p:spPr>
          <a:xfrm>
            <a:off x="0" y="1796716"/>
            <a:ext cx="12192000" cy="4559634"/>
          </a:xfrm>
          <a:prstGeom prst="rect">
            <a:avLst/>
          </a:prstGeom>
          <a:solidFill>
            <a:srgbClr val="FD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6000" b="1" dirty="0" smtClean="0">
                <a:solidFill>
                  <a:srgbClr val="31A4DD"/>
                </a:solidFill>
                <a:latin typeface="+mn-lt"/>
              </a:rPr>
              <a:t>Current Legislative Efforts</a:t>
            </a:r>
            <a:endParaRPr lang="en-US" sz="6000" b="1" dirty="0">
              <a:solidFill>
                <a:srgbClr val="31A4DD"/>
              </a:solidFill>
              <a:latin typeface="+mn-lt"/>
            </a:endParaRPr>
          </a:p>
        </p:txBody>
      </p:sp>
      <p:sp>
        <p:nvSpPr>
          <p:cNvPr id="3" name="Content Placeholder 2"/>
          <p:cNvSpPr>
            <a:spLocks noGrp="1"/>
          </p:cNvSpPr>
          <p:nvPr>
            <p:ph idx="1"/>
          </p:nvPr>
        </p:nvSpPr>
        <p:spPr>
          <a:xfrm>
            <a:off x="838200" y="2109953"/>
            <a:ext cx="10515600" cy="4351338"/>
          </a:xfrm>
        </p:spPr>
        <p:txBody>
          <a:bodyPr>
            <a:normAutofit/>
          </a:bodyPr>
          <a:lstStyle/>
          <a:p>
            <a:pPr marL="0" indent="0">
              <a:buNone/>
            </a:pPr>
            <a:r>
              <a:rPr lang="en-US" sz="4000" dirty="0" smtClean="0">
                <a:solidFill>
                  <a:srgbClr val="F37121"/>
                </a:solidFill>
              </a:rPr>
              <a:t>AB 699 (O’Donnell): </a:t>
            </a:r>
            <a:br>
              <a:rPr lang="en-US" sz="4000" dirty="0" smtClean="0">
                <a:solidFill>
                  <a:srgbClr val="F37121"/>
                </a:solidFill>
              </a:rPr>
            </a:br>
            <a:r>
              <a:rPr lang="en-US" sz="4000" dirty="0" smtClean="0">
                <a:solidFill>
                  <a:srgbClr val="58585A"/>
                </a:solidFill>
              </a:rPr>
              <a:t>Educational equity: immigration status</a:t>
            </a:r>
          </a:p>
          <a:p>
            <a:pPr marL="0" indent="0">
              <a:buNone/>
            </a:pPr>
            <a:endParaRPr lang="en-US" dirty="0" smtClean="0"/>
          </a:p>
          <a:p>
            <a:pPr marL="0" indent="0">
              <a:buNone/>
            </a:pPr>
            <a:r>
              <a:rPr lang="en-US" sz="4000" dirty="0" smtClean="0">
                <a:solidFill>
                  <a:srgbClr val="F37121"/>
                </a:solidFill>
              </a:rPr>
              <a:t>SB 54 (De L</a:t>
            </a:r>
            <a:r>
              <a:rPr lang="en-US" sz="4000" dirty="0">
                <a:solidFill>
                  <a:srgbClr val="F37121"/>
                </a:solidFill>
              </a:rPr>
              <a:t>eón</a:t>
            </a:r>
            <a:r>
              <a:rPr lang="en-US" sz="4000" dirty="0" smtClean="0">
                <a:solidFill>
                  <a:srgbClr val="F37121"/>
                </a:solidFill>
              </a:rPr>
              <a:t>): </a:t>
            </a:r>
            <a:br>
              <a:rPr lang="en-US" sz="4000" dirty="0" smtClean="0">
                <a:solidFill>
                  <a:srgbClr val="F37121"/>
                </a:solidFill>
              </a:rPr>
            </a:br>
            <a:r>
              <a:rPr lang="en-US" sz="4000" dirty="0" smtClean="0">
                <a:solidFill>
                  <a:srgbClr val="58585A"/>
                </a:solidFill>
              </a:rPr>
              <a:t>Law enforcement: sharing data</a:t>
            </a:r>
            <a:endParaRPr lang="en-US" dirty="0">
              <a:solidFill>
                <a:srgbClr val="58585A"/>
              </a:solidFill>
            </a:endParaRPr>
          </a:p>
          <a:p>
            <a:pPr marL="0" indent="0">
              <a:buNone/>
            </a:pPr>
            <a:r>
              <a:rPr lang="en-US" dirty="0" smtClean="0">
                <a:solidFill>
                  <a:srgbClr val="58585A"/>
                </a:solidFill>
              </a:rPr>
              <a:t>	Learn </a:t>
            </a:r>
            <a:r>
              <a:rPr lang="en-US" dirty="0">
                <a:solidFill>
                  <a:srgbClr val="58585A"/>
                </a:solidFill>
              </a:rPr>
              <a:t>more at </a:t>
            </a:r>
            <a:r>
              <a:rPr lang="en-US" dirty="0" smtClean="0">
                <a:solidFill>
                  <a:srgbClr val="31A4DD"/>
                </a:solidFill>
              </a:rPr>
              <a:t>leginfo.legislature.ca.gov</a:t>
            </a:r>
            <a:endParaRPr lang="en-US" dirty="0">
              <a:solidFill>
                <a:srgbClr val="31A4DD"/>
              </a:solidFill>
            </a:endParaRPr>
          </a:p>
        </p:txBody>
      </p:sp>
      <p:sp>
        <p:nvSpPr>
          <p:cNvPr id="4" name="Slide Number Placeholder 3"/>
          <p:cNvSpPr>
            <a:spLocks noGrp="1"/>
          </p:cNvSpPr>
          <p:nvPr>
            <p:ph type="sldNum" sz="quarter" idx="12"/>
          </p:nvPr>
        </p:nvSpPr>
        <p:spPr>
          <a:xfrm>
            <a:off x="9448800" y="6348455"/>
            <a:ext cx="2743200" cy="365125"/>
          </a:xfrm>
        </p:spPr>
        <p:txBody>
          <a:bodyPr/>
          <a:lstStyle/>
          <a:p>
            <a:fld id="{E9D46E21-2860-449B-8131-7A0F2F46A24F}" type="slidenum">
              <a:rPr lang="en-US" smtClean="0"/>
              <a:t>11</a:t>
            </a:fld>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2142" y="3318249"/>
            <a:ext cx="4061102" cy="2700049"/>
          </a:xfrm>
          <a:prstGeom prst="rect">
            <a:avLst/>
          </a:prstGeom>
        </p:spPr>
      </p:pic>
      <p:sp>
        <p:nvSpPr>
          <p:cNvPr id="18" name="TextBox 17"/>
          <p:cNvSpPr txBox="1"/>
          <p:nvPr/>
        </p:nvSpPr>
        <p:spPr>
          <a:xfrm rot="16200000" flipH="1" flipV="1">
            <a:off x="3079330" y="3269126"/>
            <a:ext cx="338049" cy="6496712"/>
          </a:xfrm>
          <a:prstGeom prst="rect">
            <a:avLst/>
          </a:prstGeom>
          <a:solidFill>
            <a:srgbClr val="EFCB13"/>
          </a:solidFill>
        </p:spPr>
        <p:txBody>
          <a:bodyPr wrap="square" rtlCol="0">
            <a:spAutoFit/>
          </a:bodyPr>
          <a:lstStyle/>
          <a:p>
            <a:endParaRPr lang="en-US" dirty="0"/>
          </a:p>
        </p:txBody>
      </p:sp>
      <p:sp>
        <p:nvSpPr>
          <p:cNvPr id="19" name="TextBox 18"/>
          <p:cNvSpPr txBox="1"/>
          <p:nvPr/>
        </p:nvSpPr>
        <p:spPr>
          <a:xfrm rot="5400000" flipH="1" flipV="1">
            <a:off x="8863324" y="3646585"/>
            <a:ext cx="338049" cy="5741791"/>
          </a:xfrm>
          <a:prstGeom prst="rect">
            <a:avLst/>
          </a:prstGeom>
          <a:solidFill>
            <a:srgbClr val="E24826"/>
          </a:solidFill>
        </p:spPr>
        <p:txBody>
          <a:bodyPr wrap="square" rtlCol="0">
            <a:spAutoFit/>
          </a:bodyPr>
          <a:lstStyle/>
          <a:p>
            <a:endParaRPr lang="en-US" dirty="0"/>
          </a:p>
        </p:txBody>
      </p:sp>
      <p:sp>
        <p:nvSpPr>
          <p:cNvPr id="20" name="TextBox 19"/>
          <p:cNvSpPr txBox="1"/>
          <p:nvPr/>
        </p:nvSpPr>
        <p:spPr>
          <a:xfrm rot="16200000">
            <a:off x="8688868" y="5141725"/>
            <a:ext cx="338051" cy="2751513"/>
          </a:xfrm>
          <a:prstGeom prst="rect">
            <a:avLst/>
          </a:prstGeom>
          <a:solidFill>
            <a:srgbClr val="57585A"/>
          </a:solidFill>
        </p:spPr>
        <p:txBody>
          <a:bodyPr wrap="square" rtlCol="0">
            <a:spAutoFit/>
          </a:bodyPr>
          <a:lstStyle/>
          <a:p>
            <a:endParaRPr lang="en-US" dirty="0"/>
          </a:p>
        </p:txBody>
      </p:sp>
      <p:sp>
        <p:nvSpPr>
          <p:cNvPr id="21" name="TextBox 20"/>
          <p:cNvSpPr txBox="1"/>
          <p:nvPr/>
        </p:nvSpPr>
        <p:spPr>
          <a:xfrm rot="5400000">
            <a:off x="3834408" y="5141724"/>
            <a:ext cx="338051" cy="2751513"/>
          </a:xfrm>
          <a:prstGeom prst="rect">
            <a:avLst/>
          </a:prstGeom>
          <a:solidFill>
            <a:srgbClr val="C3BA2F"/>
          </a:solidFill>
        </p:spPr>
        <p:txBody>
          <a:bodyPr wrap="square" rtlCol="0">
            <a:spAutoFit/>
          </a:bodyPr>
          <a:lstStyle/>
          <a:p>
            <a:endParaRPr lang="en-US" dirty="0"/>
          </a:p>
        </p:txBody>
      </p:sp>
    </p:spTree>
    <p:extLst>
      <p:ext uri="{BB962C8B-B14F-4D97-AF65-F5344CB8AC3E}">
        <p14:creationId xmlns:p14="http://schemas.microsoft.com/office/powerpoint/2010/main" val="84729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1"/>
            <a:ext cx="3581400" cy="330156"/>
          </a:xfrm>
        </p:spPr>
        <p:txBody>
          <a:bodyPr/>
          <a:lstStyle/>
          <a:p>
            <a:fld id="{E9D46E21-2860-449B-8131-7A0F2F46A24F}" type="slidenum">
              <a:rPr lang="en-US" smtClean="0"/>
              <a:t>2</a:t>
            </a:fld>
            <a:endParaRPr lang="en-US" dirty="0"/>
          </a:p>
        </p:txBody>
      </p:sp>
      <p:sp>
        <p:nvSpPr>
          <p:cNvPr id="6" name="TextBox 5"/>
          <p:cNvSpPr txBox="1"/>
          <p:nvPr/>
        </p:nvSpPr>
        <p:spPr>
          <a:xfrm rot="16200000" flipH="1" flipV="1">
            <a:off x="3079330" y="3269126"/>
            <a:ext cx="338049" cy="6496712"/>
          </a:xfrm>
          <a:prstGeom prst="rect">
            <a:avLst/>
          </a:prstGeom>
          <a:solidFill>
            <a:srgbClr val="EFCB13"/>
          </a:solidFill>
        </p:spPr>
        <p:txBody>
          <a:bodyPr wrap="square" rtlCol="0">
            <a:spAutoFit/>
          </a:bodyPr>
          <a:lstStyle/>
          <a:p>
            <a:endParaRPr lang="en-US" dirty="0"/>
          </a:p>
        </p:txBody>
      </p:sp>
      <p:sp>
        <p:nvSpPr>
          <p:cNvPr id="7" name="TextBox 6"/>
          <p:cNvSpPr txBox="1"/>
          <p:nvPr/>
        </p:nvSpPr>
        <p:spPr>
          <a:xfrm rot="5400000" flipH="1" flipV="1">
            <a:off x="8863324" y="3646585"/>
            <a:ext cx="338049" cy="5741791"/>
          </a:xfrm>
          <a:prstGeom prst="rect">
            <a:avLst/>
          </a:prstGeom>
          <a:solidFill>
            <a:srgbClr val="E24826"/>
          </a:solidFill>
        </p:spPr>
        <p:txBody>
          <a:bodyPr wrap="square" rtlCol="0">
            <a:spAutoFit/>
          </a:bodyPr>
          <a:lstStyle/>
          <a:p>
            <a:endParaRPr lang="en-US" dirty="0"/>
          </a:p>
        </p:txBody>
      </p:sp>
      <p:sp>
        <p:nvSpPr>
          <p:cNvPr id="8" name="TextBox 7"/>
          <p:cNvSpPr txBox="1"/>
          <p:nvPr/>
        </p:nvSpPr>
        <p:spPr>
          <a:xfrm rot="16200000">
            <a:off x="8688868" y="5141725"/>
            <a:ext cx="338051" cy="2751513"/>
          </a:xfrm>
          <a:prstGeom prst="rect">
            <a:avLst/>
          </a:prstGeom>
          <a:solidFill>
            <a:srgbClr val="57585A"/>
          </a:solidFill>
        </p:spPr>
        <p:txBody>
          <a:bodyPr wrap="square" rtlCol="0">
            <a:spAutoFit/>
          </a:bodyPr>
          <a:lstStyle/>
          <a:p>
            <a:endParaRPr lang="en-US" dirty="0"/>
          </a:p>
        </p:txBody>
      </p:sp>
      <p:sp>
        <p:nvSpPr>
          <p:cNvPr id="9" name="TextBox 8"/>
          <p:cNvSpPr txBox="1"/>
          <p:nvPr/>
        </p:nvSpPr>
        <p:spPr>
          <a:xfrm rot="5400000">
            <a:off x="3834408" y="5141724"/>
            <a:ext cx="338051" cy="2751513"/>
          </a:xfrm>
          <a:prstGeom prst="rect">
            <a:avLst/>
          </a:prstGeom>
          <a:solidFill>
            <a:srgbClr val="C3BA2F"/>
          </a:solidFill>
        </p:spPr>
        <p:txBody>
          <a:bodyPr wrap="square" rtlCol="0">
            <a:spAutoFit/>
          </a:bodyPr>
          <a:lstStyle/>
          <a:p>
            <a:endParaRPr lang="en-US" dirty="0"/>
          </a:p>
        </p:txBody>
      </p:sp>
      <p:sp>
        <p:nvSpPr>
          <p:cNvPr id="18" name="Rectangle 17"/>
          <p:cNvSpPr/>
          <p:nvPr/>
        </p:nvSpPr>
        <p:spPr>
          <a:xfrm>
            <a:off x="0" y="1796716"/>
            <a:ext cx="12192000" cy="4559634"/>
          </a:xfrm>
          <a:prstGeom prst="rect">
            <a:avLst/>
          </a:prstGeom>
          <a:solidFill>
            <a:srgbClr val="FD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56638"/>
          <a:stretch/>
        </p:blipFill>
        <p:spPr>
          <a:xfrm>
            <a:off x="1321696" y="418976"/>
            <a:ext cx="9548608" cy="5357069"/>
          </a:xfrm>
        </p:spPr>
      </p:pic>
      <p:sp>
        <p:nvSpPr>
          <p:cNvPr id="19" name="Rectangle 18"/>
          <p:cNvSpPr/>
          <p:nvPr/>
        </p:nvSpPr>
        <p:spPr>
          <a:xfrm>
            <a:off x="8367736" y="514289"/>
            <a:ext cx="2502568" cy="11871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145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1"/>
            <a:ext cx="3581400" cy="330156"/>
          </a:xfrm>
        </p:spPr>
        <p:txBody>
          <a:bodyPr/>
          <a:lstStyle/>
          <a:p>
            <a:fld id="{E9D46E21-2860-449B-8131-7A0F2F46A24F}" type="slidenum">
              <a:rPr lang="en-US" smtClean="0"/>
              <a:t>3</a:t>
            </a:fld>
            <a:endParaRPr lang="en-US" dirty="0"/>
          </a:p>
        </p:txBody>
      </p:sp>
      <p:sp>
        <p:nvSpPr>
          <p:cNvPr id="6" name="TextBox 5"/>
          <p:cNvSpPr txBox="1"/>
          <p:nvPr/>
        </p:nvSpPr>
        <p:spPr>
          <a:xfrm rot="16200000" flipH="1" flipV="1">
            <a:off x="3079330" y="3269126"/>
            <a:ext cx="338049" cy="6496712"/>
          </a:xfrm>
          <a:prstGeom prst="rect">
            <a:avLst/>
          </a:prstGeom>
          <a:solidFill>
            <a:srgbClr val="EFCB13"/>
          </a:solidFill>
        </p:spPr>
        <p:txBody>
          <a:bodyPr wrap="square" rtlCol="0">
            <a:spAutoFit/>
          </a:bodyPr>
          <a:lstStyle/>
          <a:p>
            <a:endParaRPr lang="en-US" dirty="0"/>
          </a:p>
        </p:txBody>
      </p:sp>
      <p:sp>
        <p:nvSpPr>
          <p:cNvPr id="7" name="TextBox 6"/>
          <p:cNvSpPr txBox="1"/>
          <p:nvPr/>
        </p:nvSpPr>
        <p:spPr>
          <a:xfrm rot="5400000" flipH="1" flipV="1">
            <a:off x="8863324" y="3646585"/>
            <a:ext cx="338049" cy="5741791"/>
          </a:xfrm>
          <a:prstGeom prst="rect">
            <a:avLst/>
          </a:prstGeom>
          <a:solidFill>
            <a:srgbClr val="E24826"/>
          </a:solidFill>
        </p:spPr>
        <p:txBody>
          <a:bodyPr wrap="square" rtlCol="0">
            <a:spAutoFit/>
          </a:bodyPr>
          <a:lstStyle/>
          <a:p>
            <a:endParaRPr lang="en-US" dirty="0"/>
          </a:p>
        </p:txBody>
      </p:sp>
      <p:sp>
        <p:nvSpPr>
          <p:cNvPr id="8" name="TextBox 7"/>
          <p:cNvSpPr txBox="1"/>
          <p:nvPr/>
        </p:nvSpPr>
        <p:spPr>
          <a:xfrm rot="16200000">
            <a:off x="8688868" y="5141725"/>
            <a:ext cx="338051" cy="2751513"/>
          </a:xfrm>
          <a:prstGeom prst="rect">
            <a:avLst/>
          </a:prstGeom>
          <a:solidFill>
            <a:srgbClr val="57585A"/>
          </a:solidFill>
        </p:spPr>
        <p:txBody>
          <a:bodyPr wrap="square" rtlCol="0">
            <a:spAutoFit/>
          </a:bodyPr>
          <a:lstStyle/>
          <a:p>
            <a:endParaRPr lang="en-US" dirty="0"/>
          </a:p>
        </p:txBody>
      </p:sp>
      <p:sp>
        <p:nvSpPr>
          <p:cNvPr id="9" name="TextBox 8"/>
          <p:cNvSpPr txBox="1"/>
          <p:nvPr/>
        </p:nvSpPr>
        <p:spPr>
          <a:xfrm rot="5400000">
            <a:off x="3834408" y="5141724"/>
            <a:ext cx="338051" cy="2751513"/>
          </a:xfrm>
          <a:prstGeom prst="rect">
            <a:avLst/>
          </a:prstGeom>
          <a:solidFill>
            <a:srgbClr val="C3BA2F"/>
          </a:solidFill>
        </p:spPr>
        <p:txBody>
          <a:bodyPr wrap="square" rtlCol="0">
            <a:spAutoFit/>
          </a:bodyPr>
          <a:lstStyle/>
          <a:p>
            <a:endParaRPr lang="en-US" dirty="0"/>
          </a:p>
        </p:txBody>
      </p:sp>
      <p:sp>
        <p:nvSpPr>
          <p:cNvPr id="18" name="Rectangle 17"/>
          <p:cNvSpPr/>
          <p:nvPr/>
        </p:nvSpPr>
        <p:spPr>
          <a:xfrm>
            <a:off x="0" y="0"/>
            <a:ext cx="12192000" cy="6356350"/>
          </a:xfrm>
          <a:prstGeom prst="rect">
            <a:avLst/>
          </a:prstGeom>
          <a:solidFill>
            <a:srgbClr val="FD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2"/>
          <p:cNvPicPr>
            <a:picLocks noGrp="1" noChangeAspect="1"/>
          </p:cNvPicPr>
          <p:nvPr>
            <p:ph idx="1"/>
          </p:nvPr>
        </p:nvPicPr>
        <p:blipFill rotWithShape="1">
          <a:blip r:embed="rId3">
            <a:extLst>
              <a:ext uri="{28A0092B-C50C-407E-A947-70E740481C1C}">
                <a14:useLocalDpi xmlns:a14="http://schemas.microsoft.com/office/drawing/2010/main" val="0"/>
              </a:ext>
            </a:extLst>
          </a:blip>
          <a:srcRect b="56434"/>
          <a:stretch/>
        </p:blipFill>
        <p:spPr>
          <a:xfrm>
            <a:off x="1665352" y="365171"/>
            <a:ext cx="8992202" cy="5069718"/>
          </a:xfrm>
        </p:spPr>
      </p:pic>
    </p:spTree>
    <p:extLst>
      <p:ext uri="{BB962C8B-B14F-4D97-AF65-F5344CB8AC3E}">
        <p14:creationId xmlns:p14="http://schemas.microsoft.com/office/powerpoint/2010/main" val="3515639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 y="1"/>
            <a:ext cx="12192003" cy="6356350"/>
          </a:xfrm>
          <a:prstGeom prst="rect">
            <a:avLst/>
          </a:prstGeom>
          <a:solidFill>
            <a:srgbClr val="FD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356351"/>
            <a:ext cx="3581400" cy="330156"/>
          </a:xfrm>
        </p:spPr>
        <p:txBody>
          <a:bodyPr/>
          <a:lstStyle/>
          <a:p>
            <a:fld id="{E9D46E21-2860-449B-8131-7A0F2F46A24F}" type="slidenum">
              <a:rPr lang="en-US" smtClean="0"/>
              <a:t>4</a:t>
            </a:fld>
            <a:endParaRPr lang="en-US" dirty="0"/>
          </a:p>
        </p:txBody>
      </p:sp>
      <p:sp>
        <p:nvSpPr>
          <p:cNvPr id="6" name="TextBox 5"/>
          <p:cNvSpPr txBox="1"/>
          <p:nvPr/>
        </p:nvSpPr>
        <p:spPr>
          <a:xfrm rot="16200000" flipH="1" flipV="1">
            <a:off x="3079330" y="3269126"/>
            <a:ext cx="338049" cy="6496712"/>
          </a:xfrm>
          <a:prstGeom prst="rect">
            <a:avLst/>
          </a:prstGeom>
          <a:solidFill>
            <a:srgbClr val="EFCB13"/>
          </a:solidFill>
        </p:spPr>
        <p:txBody>
          <a:bodyPr wrap="square" rtlCol="0">
            <a:spAutoFit/>
          </a:bodyPr>
          <a:lstStyle/>
          <a:p>
            <a:endParaRPr lang="en-US" dirty="0"/>
          </a:p>
        </p:txBody>
      </p:sp>
      <p:sp>
        <p:nvSpPr>
          <p:cNvPr id="7" name="TextBox 6"/>
          <p:cNvSpPr txBox="1"/>
          <p:nvPr/>
        </p:nvSpPr>
        <p:spPr>
          <a:xfrm rot="5400000" flipH="1" flipV="1">
            <a:off x="8863324" y="3646585"/>
            <a:ext cx="338049" cy="5741791"/>
          </a:xfrm>
          <a:prstGeom prst="rect">
            <a:avLst/>
          </a:prstGeom>
          <a:solidFill>
            <a:srgbClr val="E24826"/>
          </a:solidFill>
        </p:spPr>
        <p:txBody>
          <a:bodyPr wrap="square" rtlCol="0">
            <a:spAutoFit/>
          </a:bodyPr>
          <a:lstStyle/>
          <a:p>
            <a:endParaRPr lang="en-US" dirty="0"/>
          </a:p>
        </p:txBody>
      </p:sp>
      <p:sp>
        <p:nvSpPr>
          <p:cNvPr id="8" name="TextBox 7"/>
          <p:cNvSpPr txBox="1"/>
          <p:nvPr/>
        </p:nvSpPr>
        <p:spPr>
          <a:xfrm rot="16200000">
            <a:off x="8688868" y="5141725"/>
            <a:ext cx="338051" cy="2751513"/>
          </a:xfrm>
          <a:prstGeom prst="rect">
            <a:avLst/>
          </a:prstGeom>
          <a:solidFill>
            <a:srgbClr val="57585A"/>
          </a:solidFill>
        </p:spPr>
        <p:txBody>
          <a:bodyPr wrap="square" rtlCol="0">
            <a:spAutoFit/>
          </a:bodyPr>
          <a:lstStyle/>
          <a:p>
            <a:endParaRPr lang="en-US" dirty="0"/>
          </a:p>
        </p:txBody>
      </p:sp>
      <p:sp>
        <p:nvSpPr>
          <p:cNvPr id="9" name="TextBox 8"/>
          <p:cNvSpPr txBox="1"/>
          <p:nvPr/>
        </p:nvSpPr>
        <p:spPr>
          <a:xfrm rot="5400000">
            <a:off x="3834408" y="5141724"/>
            <a:ext cx="338051" cy="2751513"/>
          </a:xfrm>
          <a:prstGeom prst="rect">
            <a:avLst/>
          </a:prstGeom>
          <a:solidFill>
            <a:srgbClr val="C3BA2F"/>
          </a:solidFill>
        </p:spPr>
        <p:txBody>
          <a:bodyPr wrap="square" rtlCol="0">
            <a:spAutoFit/>
          </a:bodyPr>
          <a:lstStyle/>
          <a:p>
            <a:endParaRPr lang="en-US" dirty="0"/>
          </a:p>
        </p:txBody>
      </p:sp>
      <p:pic>
        <p:nvPicPr>
          <p:cNvPr id="17" name="Content Placeholder 1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58" t="54862" r="30068" b="12768"/>
          <a:stretch/>
        </p:blipFill>
        <p:spPr>
          <a:xfrm>
            <a:off x="2979356" y="1905626"/>
            <a:ext cx="6364194" cy="3802662"/>
          </a:xfrm>
        </p:spPr>
      </p:pic>
      <p:sp>
        <p:nvSpPr>
          <p:cNvPr id="10" name="Title 1"/>
          <p:cNvSpPr txBox="1">
            <a:spLocks/>
          </p:cNvSpPr>
          <p:nvPr/>
        </p:nvSpPr>
        <p:spPr>
          <a:xfrm>
            <a:off x="1676400" y="2900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rgbClr val="F7954A"/>
                </a:solidFill>
                <a:latin typeface="+mn-lt"/>
              </a:rPr>
              <a:t>Yet during summer 2016…</a:t>
            </a:r>
            <a:endParaRPr lang="en-US" sz="5400" b="1" dirty="0">
              <a:solidFill>
                <a:srgbClr val="F7954A"/>
              </a:solidFill>
              <a:latin typeface="+mn-lt"/>
            </a:endParaRPr>
          </a:p>
        </p:txBody>
      </p:sp>
    </p:spTree>
    <p:extLst>
      <p:ext uri="{BB962C8B-B14F-4D97-AF65-F5344CB8AC3E}">
        <p14:creationId xmlns:p14="http://schemas.microsoft.com/office/powerpoint/2010/main" val="239854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796716"/>
            <a:ext cx="12192000" cy="4559634"/>
          </a:xfrm>
          <a:prstGeom prst="rect">
            <a:avLst/>
          </a:prstGeom>
          <a:solidFill>
            <a:srgbClr val="FD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a:spLocks noGrp="1"/>
          </p:cNvSpPr>
          <p:nvPr>
            <p:ph idx="1"/>
          </p:nvPr>
        </p:nvSpPr>
        <p:spPr>
          <a:xfrm>
            <a:off x="587447" y="2541295"/>
            <a:ext cx="11604553" cy="4316705"/>
          </a:xfrm>
        </p:spPr>
        <p:txBody>
          <a:bodyPr>
            <a:noAutofit/>
          </a:bodyPr>
          <a:lstStyle/>
          <a:p>
            <a:pPr marL="0" indent="0">
              <a:buNone/>
            </a:pPr>
            <a:r>
              <a:rPr lang="en-US" sz="6000" dirty="0" smtClean="0">
                <a:solidFill>
                  <a:srgbClr val="58585A"/>
                </a:solidFill>
              </a:rPr>
              <a:t>Policy actions can make summer meals </a:t>
            </a:r>
            <a:r>
              <a:rPr lang="en-US" sz="6000" dirty="0" smtClean="0">
                <a:solidFill>
                  <a:srgbClr val="2AA2DB"/>
                </a:solidFill>
              </a:rPr>
              <a:t>more</a:t>
            </a:r>
            <a:r>
              <a:rPr lang="en-US" sz="6000" dirty="0" smtClean="0">
                <a:solidFill>
                  <a:srgbClr val="58585A"/>
                </a:solidFill>
              </a:rPr>
              <a:t> </a:t>
            </a:r>
            <a:r>
              <a:rPr lang="en-US" sz="6000" dirty="0" smtClean="0">
                <a:solidFill>
                  <a:srgbClr val="2AA2DB"/>
                </a:solidFill>
              </a:rPr>
              <a:t>accessible</a:t>
            </a:r>
            <a:r>
              <a:rPr lang="en-US" sz="6000" dirty="0" smtClean="0">
                <a:solidFill>
                  <a:srgbClr val="58585A"/>
                </a:solidFill>
              </a:rPr>
              <a:t>, </a:t>
            </a:r>
            <a:r>
              <a:rPr lang="en-US" sz="6000" dirty="0" smtClean="0">
                <a:solidFill>
                  <a:srgbClr val="2AA2DB"/>
                </a:solidFill>
              </a:rPr>
              <a:t>welcoming</a:t>
            </a:r>
            <a:r>
              <a:rPr lang="en-US" sz="6000" dirty="0" smtClean="0">
                <a:solidFill>
                  <a:srgbClr val="58585A"/>
                </a:solidFill>
              </a:rPr>
              <a:t>, and </a:t>
            </a:r>
            <a:r>
              <a:rPr lang="en-US" sz="6000" smtClean="0">
                <a:solidFill>
                  <a:srgbClr val="2AA2DB"/>
                </a:solidFill>
              </a:rPr>
              <a:t>safer</a:t>
            </a:r>
            <a:r>
              <a:rPr lang="en-US" sz="6000" smtClean="0">
                <a:solidFill>
                  <a:srgbClr val="58585A"/>
                </a:solidFill>
              </a:rPr>
              <a:t> </a:t>
            </a:r>
            <a:r>
              <a:rPr lang="en-US" sz="6000" smtClean="0">
                <a:solidFill>
                  <a:srgbClr val="58585A"/>
                </a:solidFill>
              </a:rPr>
              <a:t>for </a:t>
            </a:r>
            <a:r>
              <a:rPr lang="en-US" sz="6000" dirty="0" smtClean="0">
                <a:solidFill>
                  <a:srgbClr val="58585A"/>
                </a:solidFill>
              </a:rPr>
              <a:t>immigrant families</a:t>
            </a:r>
            <a:endParaRPr lang="en-US" sz="6000" dirty="0">
              <a:solidFill>
                <a:srgbClr val="58585A"/>
              </a:solidFill>
            </a:endParaRPr>
          </a:p>
        </p:txBody>
      </p:sp>
      <p:sp>
        <p:nvSpPr>
          <p:cNvPr id="22" name="Slide Number Placeholder 3"/>
          <p:cNvSpPr>
            <a:spLocks noGrp="1"/>
          </p:cNvSpPr>
          <p:nvPr>
            <p:ph type="sldNum" sz="quarter" idx="12"/>
          </p:nvPr>
        </p:nvSpPr>
        <p:spPr>
          <a:xfrm>
            <a:off x="8610600" y="6356351"/>
            <a:ext cx="3581400" cy="330156"/>
          </a:xfrm>
        </p:spPr>
        <p:txBody>
          <a:bodyPr/>
          <a:lstStyle/>
          <a:p>
            <a:fld id="{E9D46E21-2860-449B-8131-7A0F2F46A24F}" type="slidenum">
              <a:rPr lang="en-US" smtClean="0"/>
              <a:t>5</a:t>
            </a:fld>
            <a:endParaRPr lang="en-US" dirty="0"/>
          </a:p>
        </p:txBody>
      </p:sp>
      <p:sp>
        <p:nvSpPr>
          <p:cNvPr id="23" name="TextBox 22"/>
          <p:cNvSpPr txBox="1"/>
          <p:nvPr/>
        </p:nvSpPr>
        <p:spPr>
          <a:xfrm rot="16200000" flipH="1" flipV="1">
            <a:off x="3079330" y="3269126"/>
            <a:ext cx="338049" cy="6496712"/>
          </a:xfrm>
          <a:prstGeom prst="rect">
            <a:avLst/>
          </a:prstGeom>
          <a:solidFill>
            <a:srgbClr val="EFCB13"/>
          </a:solidFill>
        </p:spPr>
        <p:txBody>
          <a:bodyPr wrap="square" rtlCol="0">
            <a:spAutoFit/>
          </a:bodyPr>
          <a:lstStyle/>
          <a:p>
            <a:endParaRPr lang="en-US" dirty="0"/>
          </a:p>
        </p:txBody>
      </p:sp>
      <p:sp>
        <p:nvSpPr>
          <p:cNvPr id="24" name="TextBox 23"/>
          <p:cNvSpPr txBox="1"/>
          <p:nvPr/>
        </p:nvSpPr>
        <p:spPr>
          <a:xfrm rot="5400000" flipH="1" flipV="1">
            <a:off x="8863324" y="3646585"/>
            <a:ext cx="338049" cy="5741791"/>
          </a:xfrm>
          <a:prstGeom prst="rect">
            <a:avLst/>
          </a:prstGeom>
          <a:solidFill>
            <a:srgbClr val="E24826"/>
          </a:solidFill>
        </p:spPr>
        <p:txBody>
          <a:bodyPr wrap="square" rtlCol="0">
            <a:spAutoFit/>
          </a:bodyPr>
          <a:lstStyle/>
          <a:p>
            <a:endParaRPr lang="en-US" dirty="0"/>
          </a:p>
        </p:txBody>
      </p:sp>
      <p:sp>
        <p:nvSpPr>
          <p:cNvPr id="25" name="TextBox 24"/>
          <p:cNvSpPr txBox="1"/>
          <p:nvPr/>
        </p:nvSpPr>
        <p:spPr>
          <a:xfrm rot="16200000">
            <a:off x="8688868" y="5141725"/>
            <a:ext cx="338051" cy="2751513"/>
          </a:xfrm>
          <a:prstGeom prst="rect">
            <a:avLst/>
          </a:prstGeom>
          <a:solidFill>
            <a:srgbClr val="57585A"/>
          </a:solidFill>
        </p:spPr>
        <p:txBody>
          <a:bodyPr wrap="square" rtlCol="0">
            <a:spAutoFit/>
          </a:bodyPr>
          <a:lstStyle/>
          <a:p>
            <a:endParaRPr lang="en-US" dirty="0"/>
          </a:p>
        </p:txBody>
      </p:sp>
      <p:sp>
        <p:nvSpPr>
          <p:cNvPr id="26" name="TextBox 25"/>
          <p:cNvSpPr txBox="1"/>
          <p:nvPr/>
        </p:nvSpPr>
        <p:spPr>
          <a:xfrm rot="5400000">
            <a:off x="3834408" y="5141724"/>
            <a:ext cx="338051" cy="2751513"/>
          </a:xfrm>
          <a:prstGeom prst="rect">
            <a:avLst/>
          </a:prstGeom>
          <a:solidFill>
            <a:srgbClr val="C3BA2F"/>
          </a:solidFill>
        </p:spPr>
        <p:txBody>
          <a:bodyPr wrap="square" rtlCol="0">
            <a:spAutoFit/>
          </a:bodyPr>
          <a:lstStyle/>
          <a:p>
            <a:endParaRPr lang="en-US" dirty="0"/>
          </a:p>
        </p:txBody>
      </p:sp>
      <p:sp>
        <p:nvSpPr>
          <p:cNvPr id="27" name="Title 1"/>
          <p:cNvSpPr txBox="1">
            <a:spLocks/>
          </p:cNvSpPr>
          <p:nvPr/>
        </p:nvSpPr>
        <p:spPr>
          <a:xfrm>
            <a:off x="0" y="290032"/>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solidFill>
                  <a:srgbClr val="F7954A"/>
                </a:solidFill>
                <a:latin typeface="+mn-lt"/>
              </a:rPr>
              <a:t>Policy Matters.</a:t>
            </a:r>
            <a:endParaRPr lang="en-US" sz="5400" b="1" dirty="0">
              <a:solidFill>
                <a:srgbClr val="F7954A"/>
              </a:solidFill>
              <a:latin typeface="+mn-lt"/>
            </a:endParaRPr>
          </a:p>
        </p:txBody>
      </p:sp>
    </p:spTree>
    <p:extLst>
      <p:ext uri="{BB962C8B-B14F-4D97-AF65-F5344CB8AC3E}">
        <p14:creationId xmlns:p14="http://schemas.microsoft.com/office/powerpoint/2010/main" val="1454566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796716"/>
            <a:ext cx="12192000" cy="4559634"/>
          </a:xfrm>
          <a:prstGeom prst="rect">
            <a:avLst/>
          </a:prstGeom>
          <a:solidFill>
            <a:srgbClr val="FD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9D46E21-2860-449B-8131-7A0F2F46A24F}" type="slidenum">
              <a:rPr lang="en-US" smtClean="0"/>
              <a:t>6</a:t>
            </a:fld>
            <a:endParaRPr lang="en-US"/>
          </a:p>
        </p:txBody>
      </p:sp>
      <p:sp>
        <p:nvSpPr>
          <p:cNvPr id="5" name="TextBox 4"/>
          <p:cNvSpPr txBox="1"/>
          <p:nvPr/>
        </p:nvSpPr>
        <p:spPr>
          <a:xfrm rot="10800000">
            <a:off x="11847196" y="2751512"/>
            <a:ext cx="338051" cy="2751513"/>
          </a:xfrm>
          <a:prstGeom prst="rect">
            <a:avLst/>
          </a:prstGeom>
          <a:solidFill>
            <a:srgbClr val="2AA2DB"/>
          </a:solidFill>
        </p:spPr>
        <p:txBody>
          <a:bodyPr wrap="square" rtlCol="0">
            <a:spAutoFit/>
          </a:bodyPr>
          <a:lstStyle/>
          <a:p>
            <a:endParaRPr lang="en-US" dirty="0"/>
          </a:p>
        </p:txBody>
      </p:sp>
      <p:sp>
        <p:nvSpPr>
          <p:cNvPr id="6" name="TextBox 5"/>
          <p:cNvSpPr txBox="1"/>
          <p:nvPr/>
        </p:nvSpPr>
        <p:spPr>
          <a:xfrm>
            <a:off x="11511049" y="0"/>
            <a:ext cx="338051" cy="2751513"/>
          </a:xfrm>
          <a:prstGeom prst="rect">
            <a:avLst/>
          </a:prstGeom>
          <a:solidFill>
            <a:srgbClr val="57585A"/>
          </a:solidFill>
        </p:spPr>
        <p:txBody>
          <a:bodyPr wrap="square" rtlCol="0">
            <a:spAutoFit/>
          </a:bodyPr>
          <a:lstStyle/>
          <a:p>
            <a:endParaRPr lang="en-US" dirty="0"/>
          </a:p>
        </p:txBody>
      </p:sp>
      <p:sp>
        <p:nvSpPr>
          <p:cNvPr id="7" name="TextBox 6"/>
          <p:cNvSpPr txBox="1"/>
          <p:nvPr/>
        </p:nvSpPr>
        <p:spPr>
          <a:xfrm>
            <a:off x="11511049" y="1940502"/>
            <a:ext cx="338051" cy="2751513"/>
          </a:xfrm>
          <a:prstGeom prst="rect">
            <a:avLst/>
          </a:prstGeom>
          <a:solidFill>
            <a:srgbClr val="EFCB13"/>
          </a:solidFill>
        </p:spPr>
        <p:txBody>
          <a:bodyPr wrap="square" rtlCol="0">
            <a:spAutoFit/>
          </a:bodyPr>
          <a:lstStyle/>
          <a:p>
            <a:endParaRPr lang="en-US" dirty="0"/>
          </a:p>
        </p:txBody>
      </p:sp>
      <p:sp>
        <p:nvSpPr>
          <p:cNvPr id="8" name="TextBox 7"/>
          <p:cNvSpPr txBox="1"/>
          <p:nvPr/>
        </p:nvSpPr>
        <p:spPr>
          <a:xfrm>
            <a:off x="11511049" y="4127269"/>
            <a:ext cx="338051" cy="2751513"/>
          </a:xfrm>
          <a:prstGeom prst="rect">
            <a:avLst/>
          </a:prstGeom>
          <a:solidFill>
            <a:srgbClr val="C3BA2F"/>
          </a:solidFill>
        </p:spPr>
        <p:txBody>
          <a:bodyPr wrap="square" rtlCol="0">
            <a:spAutoFit/>
          </a:bodyPr>
          <a:lstStyle/>
          <a:p>
            <a:endParaRPr lang="en-US" dirty="0"/>
          </a:p>
        </p:txBody>
      </p:sp>
      <p:sp>
        <p:nvSpPr>
          <p:cNvPr id="9" name="TextBox 8"/>
          <p:cNvSpPr txBox="1"/>
          <p:nvPr/>
        </p:nvSpPr>
        <p:spPr>
          <a:xfrm rot="10800000">
            <a:off x="11849100" y="-1"/>
            <a:ext cx="338051" cy="2751513"/>
          </a:xfrm>
          <a:prstGeom prst="rect">
            <a:avLst/>
          </a:prstGeom>
          <a:solidFill>
            <a:srgbClr val="E24826"/>
          </a:solidFill>
        </p:spPr>
        <p:txBody>
          <a:bodyPr wrap="square" rtlCol="0">
            <a:spAutoFit/>
          </a:bodyPr>
          <a:lstStyle/>
          <a:p>
            <a:endParaRPr lang="en-US" dirty="0"/>
          </a:p>
        </p:txBody>
      </p:sp>
      <p:sp>
        <p:nvSpPr>
          <p:cNvPr id="10" name="TextBox 9"/>
          <p:cNvSpPr txBox="1"/>
          <p:nvPr/>
        </p:nvSpPr>
        <p:spPr>
          <a:xfrm rot="10800000">
            <a:off x="11849099" y="5415742"/>
            <a:ext cx="338051" cy="1463040"/>
          </a:xfrm>
          <a:prstGeom prst="rect">
            <a:avLst/>
          </a:prstGeom>
          <a:solidFill>
            <a:srgbClr val="F37121"/>
          </a:solidFill>
        </p:spPr>
        <p:txBody>
          <a:bodyPr wrap="square" rtlCol="0">
            <a:spAutoFit/>
          </a:bodyPr>
          <a:lstStyle/>
          <a:p>
            <a:endParaRPr lang="en-US" dirty="0"/>
          </a:p>
        </p:txBody>
      </p:sp>
      <p:sp>
        <p:nvSpPr>
          <p:cNvPr id="13" name="Content Placeholder 12"/>
          <p:cNvSpPr>
            <a:spLocks noGrp="1"/>
          </p:cNvSpPr>
          <p:nvPr>
            <p:ph idx="1"/>
          </p:nvPr>
        </p:nvSpPr>
        <p:spPr>
          <a:xfrm>
            <a:off x="826424" y="2225094"/>
            <a:ext cx="10515600" cy="4313818"/>
          </a:xfrm>
        </p:spPr>
        <p:txBody>
          <a:bodyPr>
            <a:normAutofit/>
          </a:bodyPr>
          <a:lstStyle/>
          <a:p>
            <a:pPr marL="0" indent="0">
              <a:buNone/>
            </a:pPr>
            <a:r>
              <a:rPr lang="en-US" sz="8000" b="1" dirty="0" smtClean="0">
                <a:solidFill>
                  <a:srgbClr val="F37121"/>
                </a:solidFill>
              </a:rPr>
              <a:t>prohibit</a:t>
            </a:r>
            <a:r>
              <a:rPr lang="en-US" sz="8000" b="1" dirty="0" smtClean="0">
                <a:solidFill>
                  <a:srgbClr val="E24826"/>
                </a:solidFill>
              </a:rPr>
              <a:t> </a:t>
            </a:r>
            <a:r>
              <a:rPr lang="en-US" sz="8000" dirty="0" smtClean="0">
                <a:solidFill>
                  <a:srgbClr val="58585A"/>
                </a:solidFill>
              </a:rPr>
              <a:t>immigration enforcement activities </a:t>
            </a:r>
            <a:br>
              <a:rPr lang="en-US" sz="8000" dirty="0" smtClean="0">
                <a:solidFill>
                  <a:srgbClr val="58585A"/>
                </a:solidFill>
              </a:rPr>
            </a:br>
            <a:r>
              <a:rPr lang="en-US" sz="8000" dirty="0" smtClean="0">
                <a:solidFill>
                  <a:srgbClr val="58585A"/>
                </a:solidFill>
              </a:rPr>
              <a:t>at summer meal sites </a:t>
            </a:r>
          </a:p>
        </p:txBody>
      </p:sp>
      <p:sp>
        <p:nvSpPr>
          <p:cNvPr id="17" name="Title 1"/>
          <p:cNvSpPr txBox="1">
            <a:spLocks/>
          </p:cNvSpPr>
          <p:nvPr/>
        </p:nvSpPr>
        <p:spPr>
          <a:xfrm>
            <a:off x="838200" y="3071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31A4DD"/>
                </a:solidFill>
                <a:latin typeface="+mn-lt"/>
              </a:rPr>
              <a:t>Policy action that </a:t>
            </a:r>
            <a:r>
              <a:rPr lang="en-US" sz="6000" b="1" dirty="0" smtClean="0">
                <a:solidFill>
                  <a:srgbClr val="31A4DD"/>
                </a:solidFill>
                <a:latin typeface="+mn-lt"/>
              </a:rPr>
              <a:t>would…</a:t>
            </a:r>
            <a:endParaRPr lang="en-US" sz="6000" b="1" dirty="0">
              <a:solidFill>
                <a:srgbClr val="31A4DD"/>
              </a:solidFill>
              <a:latin typeface="+mn-lt"/>
            </a:endParaRPr>
          </a:p>
        </p:txBody>
      </p:sp>
    </p:spTree>
    <p:extLst>
      <p:ext uri="{BB962C8B-B14F-4D97-AF65-F5344CB8AC3E}">
        <p14:creationId xmlns:p14="http://schemas.microsoft.com/office/powerpoint/2010/main" val="1163681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796716"/>
            <a:ext cx="12192000" cy="4559634"/>
          </a:xfrm>
          <a:prstGeom prst="rect">
            <a:avLst/>
          </a:prstGeom>
          <a:solidFill>
            <a:srgbClr val="FD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9D46E21-2860-449B-8131-7A0F2F46A24F}" type="slidenum">
              <a:rPr lang="en-US" smtClean="0"/>
              <a:t>7</a:t>
            </a:fld>
            <a:endParaRPr lang="en-US"/>
          </a:p>
        </p:txBody>
      </p:sp>
      <p:sp>
        <p:nvSpPr>
          <p:cNvPr id="5" name="TextBox 4"/>
          <p:cNvSpPr txBox="1"/>
          <p:nvPr/>
        </p:nvSpPr>
        <p:spPr>
          <a:xfrm rot="10800000">
            <a:off x="11847196" y="2751512"/>
            <a:ext cx="338051" cy="2751513"/>
          </a:xfrm>
          <a:prstGeom prst="rect">
            <a:avLst/>
          </a:prstGeom>
          <a:solidFill>
            <a:srgbClr val="2AA2DB"/>
          </a:solidFill>
        </p:spPr>
        <p:txBody>
          <a:bodyPr wrap="square" rtlCol="0">
            <a:spAutoFit/>
          </a:bodyPr>
          <a:lstStyle/>
          <a:p>
            <a:endParaRPr lang="en-US" dirty="0"/>
          </a:p>
        </p:txBody>
      </p:sp>
      <p:sp>
        <p:nvSpPr>
          <p:cNvPr id="6" name="TextBox 5"/>
          <p:cNvSpPr txBox="1"/>
          <p:nvPr/>
        </p:nvSpPr>
        <p:spPr>
          <a:xfrm>
            <a:off x="11511049" y="0"/>
            <a:ext cx="338051" cy="2751513"/>
          </a:xfrm>
          <a:prstGeom prst="rect">
            <a:avLst/>
          </a:prstGeom>
          <a:solidFill>
            <a:srgbClr val="57585A"/>
          </a:solidFill>
        </p:spPr>
        <p:txBody>
          <a:bodyPr wrap="square" rtlCol="0">
            <a:spAutoFit/>
          </a:bodyPr>
          <a:lstStyle/>
          <a:p>
            <a:endParaRPr lang="en-US" dirty="0"/>
          </a:p>
        </p:txBody>
      </p:sp>
      <p:sp>
        <p:nvSpPr>
          <p:cNvPr id="7" name="TextBox 6"/>
          <p:cNvSpPr txBox="1"/>
          <p:nvPr/>
        </p:nvSpPr>
        <p:spPr>
          <a:xfrm>
            <a:off x="11511049" y="1940502"/>
            <a:ext cx="338051" cy="2751513"/>
          </a:xfrm>
          <a:prstGeom prst="rect">
            <a:avLst/>
          </a:prstGeom>
          <a:solidFill>
            <a:srgbClr val="EFCB13"/>
          </a:solidFill>
        </p:spPr>
        <p:txBody>
          <a:bodyPr wrap="square" rtlCol="0">
            <a:spAutoFit/>
          </a:bodyPr>
          <a:lstStyle/>
          <a:p>
            <a:endParaRPr lang="en-US" dirty="0"/>
          </a:p>
        </p:txBody>
      </p:sp>
      <p:sp>
        <p:nvSpPr>
          <p:cNvPr id="8" name="TextBox 7"/>
          <p:cNvSpPr txBox="1"/>
          <p:nvPr/>
        </p:nvSpPr>
        <p:spPr>
          <a:xfrm>
            <a:off x="11511049" y="4127269"/>
            <a:ext cx="338051" cy="2751513"/>
          </a:xfrm>
          <a:prstGeom prst="rect">
            <a:avLst/>
          </a:prstGeom>
          <a:solidFill>
            <a:srgbClr val="C3BA2F"/>
          </a:solidFill>
        </p:spPr>
        <p:txBody>
          <a:bodyPr wrap="square" rtlCol="0">
            <a:spAutoFit/>
          </a:bodyPr>
          <a:lstStyle/>
          <a:p>
            <a:endParaRPr lang="en-US" dirty="0"/>
          </a:p>
        </p:txBody>
      </p:sp>
      <p:sp>
        <p:nvSpPr>
          <p:cNvPr id="9" name="TextBox 8"/>
          <p:cNvSpPr txBox="1"/>
          <p:nvPr/>
        </p:nvSpPr>
        <p:spPr>
          <a:xfrm rot="10800000">
            <a:off x="11849100" y="-1"/>
            <a:ext cx="338051" cy="2751513"/>
          </a:xfrm>
          <a:prstGeom prst="rect">
            <a:avLst/>
          </a:prstGeom>
          <a:solidFill>
            <a:srgbClr val="E24826"/>
          </a:solidFill>
        </p:spPr>
        <p:txBody>
          <a:bodyPr wrap="square" rtlCol="0">
            <a:spAutoFit/>
          </a:bodyPr>
          <a:lstStyle/>
          <a:p>
            <a:endParaRPr lang="en-US" dirty="0"/>
          </a:p>
        </p:txBody>
      </p:sp>
      <p:sp>
        <p:nvSpPr>
          <p:cNvPr id="10" name="TextBox 9"/>
          <p:cNvSpPr txBox="1"/>
          <p:nvPr/>
        </p:nvSpPr>
        <p:spPr>
          <a:xfrm rot="10800000">
            <a:off x="11849099" y="5415742"/>
            <a:ext cx="338051" cy="1463040"/>
          </a:xfrm>
          <a:prstGeom prst="rect">
            <a:avLst/>
          </a:prstGeom>
          <a:solidFill>
            <a:srgbClr val="F37121"/>
          </a:solidFill>
        </p:spPr>
        <p:txBody>
          <a:bodyPr wrap="square" rtlCol="0">
            <a:spAutoFit/>
          </a:bodyPr>
          <a:lstStyle/>
          <a:p>
            <a:endParaRPr lang="en-US" dirty="0"/>
          </a:p>
        </p:txBody>
      </p:sp>
      <p:sp>
        <p:nvSpPr>
          <p:cNvPr id="13" name="Content Placeholder 12"/>
          <p:cNvSpPr>
            <a:spLocks noGrp="1"/>
          </p:cNvSpPr>
          <p:nvPr>
            <p:ph idx="1"/>
          </p:nvPr>
        </p:nvSpPr>
        <p:spPr>
          <a:xfrm>
            <a:off x="838200" y="2153992"/>
            <a:ext cx="10515600" cy="5481611"/>
          </a:xfrm>
        </p:spPr>
        <p:txBody>
          <a:bodyPr>
            <a:normAutofit/>
          </a:bodyPr>
          <a:lstStyle/>
          <a:p>
            <a:pPr marL="0" indent="0">
              <a:buNone/>
            </a:pPr>
            <a:r>
              <a:rPr lang="en-US" sz="8500" b="1" dirty="0" smtClean="0">
                <a:solidFill>
                  <a:srgbClr val="F37121"/>
                </a:solidFill>
              </a:rPr>
              <a:t>restrict</a:t>
            </a:r>
            <a:r>
              <a:rPr lang="en-US" sz="8500" b="1" dirty="0" smtClean="0">
                <a:solidFill>
                  <a:srgbClr val="E24826"/>
                </a:solidFill>
              </a:rPr>
              <a:t> </a:t>
            </a:r>
            <a:r>
              <a:rPr lang="en-US" sz="8500" dirty="0" smtClean="0">
                <a:solidFill>
                  <a:srgbClr val="58585A"/>
                </a:solidFill>
              </a:rPr>
              <a:t>the collection and sharing of participant information</a:t>
            </a:r>
            <a:endParaRPr lang="en-US" sz="8500" dirty="0">
              <a:solidFill>
                <a:srgbClr val="58585A"/>
              </a:solidFill>
            </a:endParaRPr>
          </a:p>
        </p:txBody>
      </p:sp>
      <p:sp>
        <p:nvSpPr>
          <p:cNvPr id="16" name="Title 1"/>
          <p:cNvSpPr txBox="1">
            <a:spLocks/>
          </p:cNvSpPr>
          <p:nvPr/>
        </p:nvSpPr>
        <p:spPr>
          <a:xfrm>
            <a:off x="838200" y="3071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31A4DD"/>
                </a:solidFill>
                <a:latin typeface="+mn-lt"/>
              </a:rPr>
              <a:t>Policy action that </a:t>
            </a:r>
            <a:r>
              <a:rPr lang="en-US" sz="6000" b="1" dirty="0" smtClean="0">
                <a:solidFill>
                  <a:srgbClr val="31A4DD"/>
                </a:solidFill>
                <a:latin typeface="+mn-lt"/>
              </a:rPr>
              <a:t>would…</a:t>
            </a:r>
            <a:endParaRPr lang="en-US" sz="6000" b="1" dirty="0">
              <a:solidFill>
                <a:srgbClr val="31A4DD"/>
              </a:solidFill>
              <a:latin typeface="+mn-lt"/>
            </a:endParaRPr>
          </a:p>
        </p:txBody>
      </p:sp>
    </p:spTree>
    <p:extLst>
      <p:ext uri="{BB962C8B-B14F-4D97-AF65-F5344CB8AC3E}">
        <p14:creationId xmlns:p14="http://schemas.microsoft.com/office/powerpoint/2010/main" val="1663075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796716"/>
            <a:ext cx="12192000" cy="4559634"/>
          </a:xfrm>
          <a:prstGeom prst="rect">
            <a:avLst/>
          </a:prstGeom>
          <a:solidFill>
            <a:srgbClr val="FD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9D46E21-2860-449B-8131-7A0F2F46A24F}" type="slidenum">
              <a:rPr lang="en-US" smtClean="0"/>
              <a:t>8</a:t>
            </a:fld>
            <a:endParaRPr lang="en-US"/>
          </a:p>
        </p:txBody>
      </p:sp>
      <p:sp>
        <p:nvSpPr>
          <p:cNvPr id="5" name="TextBox 4"/>
          <p:cNvSpPr txBox="1"/>
          <p:nvPr/>
        </p:nvSpPr>
        <p:spPr>
          <a:xfrm rot="10800000">
            <a:off x="11847196" y="2751512"/>
            <a:ext cx="338051" cy="2751513"/>
          </a:xfrm>
          <a:prstGeom prst="rect">
            <a:avLst/>
          </a:prstGeom>
          <a:solidFill>
            <a:srgbClr val="2AA2DB"/>
          </a:solidFill>
        </p:spPr>
        <p:txBody>
          <a:bodyPr wrap="square" rtlCol="0">
            <a:spAutoFit/>
          </a:bodyPr>
          <a:lstStyle/>
          <a:p>
            <a:endParaRPr lang="en-US" dirty="0"/>
          </a:p>
        </p:txBody>
      </p:sp>
      <p:sp>
        <p:nvSpPr>
          <p:cNvPr id="6" name="TextBox 5"/>
          <p:cNvSpPr txBox="1"/>
          <p:nvPr/>
        </p:nvSpPr>
        <p:spPr>
          <a:xfrm>
            <a:off x="11511049" y="0"/>
            <a:ext cx="338051" cy="2751513"/>
          </a:xfrm>
          <a:prstGeom prst="rect">
            <a:avLst/>
          </a:prstGeom>
          <a:solidFill>
            <a:srgbClr val="57585A"/>
          </a:solidFill>
        </p:spPr>
        <p:txBody>
          <a:bodyPr wrap="square" rtlCol="0">
            <a:spAutoFit/>
          </a:bodyPr>
          <a:lstStyle/>
          <a:p>
            <a:endParaRPr lang="en-US" dirty="0"/>
          </a:p>
        </p:txBody>
      </p:sp>
      <p:sp>
        <p:nvSpPr>
          <p:cNvPr id="7" name="TextBox 6"/>
          <p:cNvSpPr txBox="1"/>
          <p:nvPr/>
        </p:nvSpPr>
        <p:spPr>
          <a:xfrm>
            <a:off x="11511049" y="1940502"/>
            <a:ext cx="338051" cy="2751513"/>
          </a:xfrm>
          <a:prstGeom prst="rect">
            <a:avLst/>
          </a:prstGeom>
          <a:solidFill>
            <a:srgbClr val="EFCB13"/>
          </a:solidFill>
        </p:spPr>
        <p:txBody>
          <a:bodyPr wrap="square" rtlCol="0">
            <a:spAutoFit/>
          </a:bodyPr>
          <a:lstStyle/>
          <a:p>
            <a:endParaRPr lang="en-US" dirty="0"/>
          </a:p>
        </p:txBody>
      </p:sp>
      <p:sp>
        <p:nvSpPr>
          <p:cNvPr id="8" name="TextBox 7"/>
          <p:cNvSpPr txBox="1"/>
          <p:nvPr/>
        </p:nvSpPr>
        <p:spPr>
          <a:xfrm>
            <a:off x="11511049" y="4127269"/>
            <a:ext cx="338051" cy="2751513"/>
          </a:xfrm>
          <a:prstGeom prst="rect">
            <a:avLst/>
          </a:prstGeom>
          <a:solidFill>
            <a:srgbClr val="C3BA2F"/>
          </a:solidFill>
        </p:spPr>
        <p:txBody>
          <a:bodyPr wrap="square" rtlCol="0">
            <a:spAutoFit/>
          </a:bodyPr>
          <a:lstStyle/>
          <a:p>
            <a:endParaRPr lang="en-US" dirty="0"/>
          </a:p>
        </p:txBody>
      </p:sp>
      <p:sp>
        <p:nvSpPr>
          <p:cNvPr id="9" name="TextBox 8"/>
          <p:cNvSpPr txBox="1"/>
          <p:nvPr/>
        </p:nvSpPr>
        <p:spPr>
          <a:xfrm rot="10800000">
            <a:off x="11849100" y="-1"/>
            <a:ext cx="338051" cy="2751513"/>
          </a:xfrm>
          <a:prstGeom prst="rect">
            <a:avLst/>
          </a:prstGeom>
          <a:solidFill>
            <a:srgbClr val="E24826"/>
          </a:solidFill>
        </p:spPr>
        <p:txBody>
          <a:bodyPr wrap="square" rtlCol="0">
            <a:spAutoFit/>
          </a:bodyPr>
          <a:lstStyle/>
          <a:p>
            <a:endParaRPr lang="en-US" dirty="0"/>
          </a:p>
        </p:txBody>
      </p:sp>
      <p:sp>
        <p:nvSpPr>
          <p:cNvPr id="10" name="TextBox 9"/>
          <p:cNvSpPr txBox="1"/>
          <p:nvPr/>
        </p:nvSpPr>
        <p:spPr>
          <a:xfrm rot="10800000">
            <a:off x="11849099" y="5415742"/>
            <a:ext cx="338051" cy="1463040"/>
          </a:xfrm>
          <a:prstGeom prst="rect">
            <a:avLst/>
          </a:prstGeom>
          <a:solidFill>
            <a:srgbClr val="F37121"/>
          </a:solidFill>
        </p:spPr>
        <p:txBody>
          <a:bodyPr wrap="square" rtlCol="0">
            <a:spAutoFit/>
          </a:bodyPr>
          <a:lstStyle/>
          <a:p>
            <a:endParaRPr lang="en-US" dirty="0"/>
          </a:p>
        </p:txBody>
      </p:sp>
      <p:sp>
        <p:nvSpPr>
          <p:cNvPr id="13" name="Content Placeholder 12"/>
          <p:cNvSpPr>
            <a:spLocks noGrp="1"/>
          </p:cNvSpPr>
          <p:nvPr>
            <p:ph idx="1"/>
          </p:nvPr>
        </p:nvSpPr>
        <p:spPr>
          <a:xfrm>
            <a:off x="838200" y="1929485"/>
            <a:ext cx="10515600" cy="4005904"/>
          </a:xfrm>
        </p:spPr>
        <p:txBody>
          <a:bodyPr>
            <a:noAutofit/>
          </a:bodyPr>
          <a:lstStyle/>
          <a:p>
            <a:pPr marL="0" indent="0">
              <a:buNone/>
            </a:pPr>
            <a:r>
              <a:rPr lang="en-US" sz="8500" b="1" dirty="0" smtClean="0">
                <a:solidFill>
                  <a:srgbClr val="C3BA2F"/>
                </a:solidFill>
              </a:rPr>
              <a:t>support</a:t>
            </a:r>
            <a:r>
              <a:rPr lang="en-US" sz="8500" b="1" dirty="0" smtClean="0">
                <a:solidFill>
                  <a:srgbClr val="F37121"/>
                </a:solidFill>
              </a:rPr>
              <a:t> </a:t>
            </a:r>
            <a:r>
              <a:rPr lang="en-US" sz="8500" dirty="0" smtClean="0">
                <a:solidFill>
                  <a:srgbClr val="58585A"/>
                </a:solidFill>
              </a:rPr>
              <a:t>outreach efforts to families and training for site staff</a:t>
            </a:r>
            <a:endParaRPr lang="en-US" sz="8500" dirty="0">
              <a:solidFill>
                <a:srgbClr val="58585A"/>
              </a:solidFill>
            </a:endParaRPr>
          </a:p>
        </p:txBody>
      </p:sp>
      <p:sp>
        <p:nvSpPr>
          <p:cNvPr id="16" name="Title 1"/>
          <p:cNvSpPr txBox="1">
            <a:spLocks/>
          </p:cNvSpPr>
          <p:nvPr/>
        </p:nvSpPr>
        <p:spPr>
          <a:xfrm>
            <a:off x="838200" y="3071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31A4DD"/>
                </a:solidFill>
                <a:latin typeface="+mn-lt"/>
              </a:rPr>
              <a:t>Policy action that </a:t>
            </a:r>
            <a:r>
              <a:rPr lang="en-US" sz="6000" b="1" dirty="0" smtClean="0">
                <a:solidFill>
                  <a:srgbClr val="31A4DD"/>
                </a:solidFill>
                <a:latin typeface="+mn-lt"/>
              </a:rPr>
              <a:t>would…</a:t>
            </a:r>
            <a:endParaRPr lang="en-US" sz="6000" b="1" dirty="0">
              <a:solidFill>
                <a:srgbClr val="31A4DD"/>
              </a:solidFill>
              <a:latin typeface="+mn-lt"/>
            </a:endParaRPr>
          </a:p>
        </p:txBody>
      </p:sp>
    </p:spTree>
    <p:extLst>
      <p:ext uri="{BB962C8B-B14F-4D97-AF65-F5344CB8AC3E}">
        <p14:creationId xmlns:p14="http://schemas.microsoft.com/office/powerpoint/2010/main" val="207587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796716"/>
            <a:ext cx="12192000" cy="4559634"/>
          </a:xfrm>
          <a:prstGeom prst="rect">
            <a:avLst/>
          </a:prstGeom>
          <a:solidFill>
            <a:srgbClr val="FD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9164458" y="6321382"/>
            <a:ext cx="2743200" cy="365125"/>
          </a:xfrm>
        </p:spPr>
        <p:txBody>
          <a:bodyPr/>
          <a:lstStyle/>
          <a:p>
            <a:fld id="{E9D46E21-2860-449B-8131-7A0F2F46A24F}" type="slidenum">
              <a:rPr lang="en-US" smtClean="0"/>
              <a:t>9</a:t>
            </a:fld>
            <a:endParaRPr lang="en-US"/>
          </a:p>
        </p:txBody>
      </p:sp>
      <p:pic>
        <p:nvPicPr>
          <p:cNvPr id="10" name="Picture 9"/>
          <p:cNvPicPr>
            <a:picLocks noChangeAspect="1"/>
          </p:cNvPicPr>
          <p:nvPr/>
        </p:nvPicPr>
        <p:blipFill rotWithShape="1">
          <a:blip r:embed="rId3"/>
          <a:srcRect l="44331" t="7123" r="40714" b="21427"/>
          <a:stretch/>
        </p:blipFill>
        <p:spPr>
          <a:xfrm>
            <a:off x="105358" y="5535599"/>
            <a:ext cx="1128410" cy="1187505"/>
          </a:xfrm>
          <a:prstGeom prst="rect">
            <a:avLst/>
          </a:prstGeom>
        </p:spPr>
      </p:pic>
      <p:sp>
        <p:nvSpPr>
          <p:cNvPr id="18" name="TextBox 17"/>
          <p:cNvSpPr txBox="1"/>
          <p:nvPr/>
        </p:nvSpPr>
        <p:spPr>
          <a:xfrm rot="16200000" flipH="1" flipV="1">
            <a:off x="3858805" y="4048602"/>
            <a:ext cx="338051" cy="4937760"/>
          </a:xfrm>
          <a:prstGeom prst="rect">
            <a:avLst/>
          </a:prstGeom>
          <a:solidFill>
            <a:srgbClr val="C3BA2F"/>
          </a:solidFill>
        </p:spPr>
        <p:txBody>
          <a:bodyPr wrap="square" rtlCol="0">
            <a:spAutoFit/>
          </a:bodyPr>
          <a:lstStyle/>
          <a:p>
            <a:endParaRPr lang="en-US" dirty="0"/>
          </a:p>
        </p:txBody>
      </p:sp>
      <p:sp>
        <p:nvSpPr>
          <p:cNvPr id="20" name="TextBox 19"/>
          <p:cNvSpPr txBox="1"/>
          <p:nvPr/>
        </p:nvSpPr>
        <p:spPr>
          <a:xfrm rot="5400000" flipH="1" flipV="1">
            <a:off x="8461308" y="4048602"/>
            <a:ext cx="338051" cy="4937760"/>
          </a:xfrm>
          <a:prstGeom prst="rect">
            <a:avLst/>
          </a:prstGeom>
          <a:solidFill>
            <a:srgbClr val="E24826"/>
          </a:solidFill>
        </p:spPr>
        <p:txBody>
          <a:bodyPr wrap="square" rtlCol="0">
            <a:spAutoFit/>
          </a:bodyPr>
          <a:lstStyle/>
          <a:p>
            <a:endParaRPr lang="en-US" dirty="0"/>
          </a:p>
        </p:txBody>
      </p:sp>
      <p:sp>
        <p:nvSpPr>
          <p:cNvPr id="22" name="TextBox 21"/>
          <p:cNvSpPr txBox="1"/>
          <p:nvPr/>
        </p:nvSpPr>
        <p:spPr>
          <a:xfrm rot="16200000">
            <a:off x="8688868" y="5141725"/>
            <a:ext cx="338051" cy="2751513"/>
          </a:xfrm>
          <a:prstGeom prst="rect">
            <a:avLst/>
          </a:prstGeom>
          <a:solidFill>
            <a:srgbClr val="57585A"/>
          </a:solidFill>
        </p:spPr>
        <p:txBody>
          <a:bodyPr wrap="square" rtlCol="0">
            <a:spAutoFit/>
          </a:bodyPr>
          <a:lstStyle/>
          <a:p>
            <a:endParaRPr lang="en-US" dirty="0"/>
          </a:p>
        </p:txBody>
      </p:sp>
      <p:sp>
        <p:nvSpPr>
          <p:cNvPr id="23" name="TextBox 22"/>
          <p:cNvSpPr txBox="1"/>
          <p:nvPr/>
        </p:nvSpPr>
        <p:spPr>
          <a:xfrm rot="5400000">
            <a:off x="3834408" y="5141724"/>
            <a:ext cx="338051" cy="2751513"/>
          </a:xfrm>
          <a:prstGeom prst="rect">
            <a:avLst/>
          </a:prstGeom>
          <a:solidFill>
            <a:srgbClr val="57585A"/>
          </a:solidFill>
        </p:spPr>
        <p:txBody>
          <a:bodyPr wrap="square" rtlCol="0">
            <a:spAutoFit/>
          </a:bodyPr>
          <a:lstStyle/>
          <a:p>
            <a:endParaRPr lang="en-US"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0184" y="1790193"/>
            <a:ext cx="4935874" cy="329864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9478" y="1796716"/>
            <a:ext cx="3139712" cy="3292125"/>
          </a:xfrm>
          <a:prstGeom prst="rect">
            <a:avLst/>
          </a:prstGeom>
        </p:spPr>
      </p:pic>
      <p:sp>
        <p:nvSpPr>
          <p:cNvPr id="14" name="Title 1"/>
          <p:cNvSpPr txBox="1">
            <a:spLocks/>
          </p:cNvSpPr>
          <p:nvPr/>
        </p:nvSpPr>
        <p:spPr>
          <a:xfrm>
            <a:off x="0" y="160819"/>
            <a:ext cx="12192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97103"/>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rgbClr val="2AA2DB"/>
                </a:solidFill>
                <a:effectLst/>
                <a:uLnTx/>
                <a:uFillTx/>
                <a:latin typeface="+mn-lt"/>
                <a:ea typeface="+mj-ea"/>
                <a:cs typeface="Arial" panose="020B0604020202020204" pitchFamily="34" charset="0"/>
              </a:rPr>
              <a:t>Be an Advocate for Change!</a:t>
            </a:r>
            <a:endParaRPr kumimoji="0" lang="en-US" sz="7200" b="1" i="0" u="none" strike="noStrike" kern="1200" cap="none" spc="0" normalizeH="0" baseline="0" noProof="0" dirty="0">
              <a:ln>
                <a:noFill/>
              </a:ln>
              <a:solidFill>
                <a:srgbClr val="2AA2DB"/>
              </a:solidFill>
              <a:effectLst/>
              <a:uLnTx/>
              <a:uFillTx/>
              <a:latin typeface="+mn-lt"/>
              <a:ea typeface="+mj-ea"/>
              <a:cs typeface="Arial" panose="020B0604020202020204" pitchFamily="34" charset="0"/>
            </a:endParaRPr>
          </a:p>
        </p:txBody>
      </p:sp>
      <p:sp>
        <p:nvSpPr>
          <p:cNvPr id="8" name="Rectangle 7"/>
          <p:cNvSpPr/>
          <p:nvPr/>
        </p:nvSpPr>
        <p:spPr>
          <a:xfrm>
            <a:off x="1558949" y="5386854"/>
            <a:ext cx="10036749" cy="646331"/>
          </a:xfrm>
          <a:prstGeom prst="rect">
            <a:avLst/>
          </a:prstGeom>
        </p:spPr>
        <p:txBody>
          <a:bodyPr wrap="square">
            <a:spAutoFit/>
          </a:bodyPr>
          <a:lstStyle/>
          <a:p>
            <a:pPr lvl="0">
              <a:spcBef>
                <a:spcPct val="20000"/>
              </a:spcBef>
            </a:pPr>
            <a:r>
              <a:rPr lang="en-US" sz="3600" dirty="0" smtClean="0">
                <a:solidFill>
                  <a:srgbClr val="9BBB59">
                    <a:lumMod val="75000"/>
                  </a:srgbClr>
                </a:solidFill>
              </a:rPr>
              <a:t>Subscribe to CFPA </a:t>
            </a:r>
            <a:r>
              <a:rPr lang="en-US" sz="3600" dirty="0">
                <a:solidFill>
                  <a:srgbClr val="9BBB59">
                    <a:lumMod val="75000"/>
                  </a:srgbClr>
                </a:solidFill>
              </a:rPr>
              <a:t>Action </a:t>
            </a:r>
            <a:r>
              <a:rPr lang="en-US" sz="3600" dirty="0" smtClean="0">
                <a:solidFill>
                  <a:srgbClr val="9BBB59">
                    <a:lumMod val="75000"/>
                  </a:srgbClr>
                </a:solidFill>
              </a:rPr>
              <a:t>Alerts: </a:t>
            </a:r>
            <a:r>
              <a:rPr lang="en-US" sz="3600" u="sng" dirty="0" smtClean="0">
                <a:solidFill>
                  <a:srgbClr val="F37121"/>
                </a:solidFill>
              </a:rPr>
              <a:t>cfpa.net/subscribe</a:t>
            </a:r>
            <a:endParaRPr lang="en-US" sz="3600" u="sng" dirty="0">
              <a:solidFill>
                <a:srgbClr val="F37121"/>
              </a:solidFill>
            </a:endParaRPr>
          </a:p>
        </p:txBody>
      </p:sp>
    </p:spTree>
    <p:extLst>
      <p:ext uri="{BB962C8B-B14F-4D97-AF65-F5344CB8AC3E}">
        <p14:creationId xmlns:p14="http://schemas.microsoft.com/office/powerpoint/2010/main" val="7157038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3496</TotalTime>
  <Words>1015</Words>
  <Application>Microsoft Office PowerPoint</Application>
  <PresentationFormat>Widescreen</PresentationFormat>
  <Paragraphs>91</Paragraphs>
  <Slides>11</Slides>
  <Notes>11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Policy Opportunities:  Safe Spaces at Summer Meal Sites and Beyond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lpstr>Current Legislative Efforts</vt:lpstr>
    </vt:vector>
  </TitlesOfParts>
  <Company>California Food Policy Advocates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Patterson</dc:creator>
  <cp:lastModifiedBy>Anna</cp:lastModifiedBy>
  <cp:revision>170</cp:revision>
  <cp:lastPrinted>2015-10-21T14:07:25Z</cp:lastPrinted>
  <dcterms:created xsi:type="dcterms:W3CDTF">2015-10-12T18:37:02Z</dcterms:created>
  <dcterms:modified xsi:type="dcterms:W3CDTF">2017-07-03T17:53:44Z</dcterms:modified>
</cp:coreProperties>
</file>