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2"/>
  </p:notesMasterIdLst>
  <p:handoutMasterIdLst>
    <p:handoutMasterId r:id="rId13"/>
  </p:handoutMasterIdLst>
  <p:sldIdLst>
    <p:sldId id="281" r:id="rId2"/>
    <p:sldId id="275" r:id="rId3"/>
    <p:sldId id="282" r:id="rId4"/>
    <p:sldId id="283" r:id="rId5"/>
    <p:sldId id="286" r:id="rId6"/>
    <p:sldId id="287" r:id="rId7"/>
    <p:sldId id="288" r:id="rId8"/>
    <p:sldId id="284" r:id="rId9"/>
    <p:sldId id="289" r:id="rId10"/>
    <p:sldId id="279" r:id="rId1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tzabel Estudillo" initials="BE"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15F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2" autoAdjust="0"/>
    <p:restoredTop sz="83915" autoAdjust="0"/>
  </p:normalViewPr>
  <p:slideViewPr>
    <p:cSldViewPr snapToGrid="0" snapToObjects="1">
      <p:cViewPr varScale="1">
        <p:scale>
          <a:sx n="62" d="100"/>
          <a:sy n="62" d="100"/>
        </p:scale>
        <p:origin x="160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3177" tIns="46589" rIns="93177" bIns="46589" rtlCol="0"/>
          <a:lstStyle>
            <a:lvl1pPr algn="l">
              <a:defRPr sz="1200"/>
            </a:lvl1pPr>
          </a:lstStyle>
          <a:p>
            <a:endParaRPr lang="es-MX" dirty="0"/>
          </a:p>
        </p:txBody>
      </p:sp>
      <p:sp>
        <p:nvSpPr>
          <p:cNvPr id="3" name="Date Placeholder 2"/>
          <p:cNvSpPr>
            <a:spLocks noGrp="1"/>
          </p:cNvSpPr>
          <p:nvPr>
            <p:ph type="dt" sz="quarter" idx="1"/>
          </p:nvPr>
        </p:nvSpPr>
        <p:spPr>
          <a:xfrm>
            <a:off x="3884613" y="0"/>
            <a:ext cx="2971800" cy="466434"/>
          </a:xfrm>
          <a:prstGeom prst="rect">
            <a:avLst/>
          </a:prstGeom>
        </p:spPr>
        <p:txBody>
          <a:bodyPr vert="horz" lIns="93177" tIns="46589" rIns="93177" bIns="46589" rtlCol="0"/>
          <a:lstStyle>
            <a:lvl1pPr algn="r">
              <a:defRPr sz="1200"/>
            </a:lvl1pPr>
          </a:lstStyle>
          <a:p>
            <a:fld id="{4DAEFB33-E8F9-4228-86DE-23BBE6281F2C}" type="datetimeFigureOut">
              <a:rPr lang="es-MX" smtClean="0"/>
              <a:t>26/06/2017</a:t>
            </a:fld>
            <a:endParaRPr lang="es-MX" dirty="0"/>
          </a:p>
        </p:txBody>
      </p:sp>
      <p:sp>
        <p:nvSpPr>
          <p:cNvPr id="4" name="Footer Placeholder 3"/>
          <p:cNvSpPr>
            <a:spLocks noGrp="1"/>
          </p:cNvSpPr>
          <p:nvPr>
            <p:ph type="ftr" sz="quarter" idx="2"/>
          </p:nvPr>
        </p:nvSpPr>
        <p:spPr>
          <a:xfrm>
            <a:off x="0" y="8829968"/>
            <a:ext cx="2971800" cy="466433"/>
          </a:xfrm>
          <a:prstGeom prst="rect">
            <a:avLst/>
          </a:prstGeom>
        </p:spPr>
        <p:txBody>
          <a:bodyPr vert="horz" lIns="93177" tIns="46589" rIns="93177" bIns="46589" rtlCol="0" anchor="b"/>
          <a:lstStyle>
            <a:lvl1pPr algn="l">
              <a:defRPr sz="1200"/>
            </a:lvl1pPr>
          </a:lstStyle>
          <a:p>
            <a:endParaRPr lang="es-MX" dirty="0"/>
          </a:p>
        </p:txBody>
      </p:sp>
      <p:sp>
        <p:nvSpPr>
          <p:cNvPr id="5" name="Slide Number Placeholder 4"/>
          <p:cNvSpPr>
            <a:spLocks noGrp="1"/>
          </p:cNvSpPr>
          <p:nvPr>
            <p:ph type="sldNum" sz="quarter" idx="3"/>
          </p:nvPr>
        </p:nvSpPr>
        <p:spPr>
          <a:xfrm>
            <a:off x="3884613" y="8829968"/>
            <a:ext cx="2971800" cy="466433"/>
          </a:xfrm>
          <a:prstGeom prst="rect">
            <a:avLst/>
          </a:prstGeom>
        </p:spPr>
        <p:txBody>
          <a:bodyPr vert="horz" lIns="93177" tIns="46589" rIns="93177" bIns="46589" rtlCol="0" anchor="b"/>
          <a:lstStyle>
            <a:lvl1pPr algn="r">
              <a:defRPr sz="1200"/>
            </a:lvl1pPr>
          </a:lstStyle>
          <a:p>
            <a:fld id="{BFDF5939-25CF-49E0-82F7-2F69FDFE1CB5}" type="slidenum">
              <a:rPr lang="es-MX" smtClean="0"/>
              <a:t>‹#›</a:t>
            </a:fld>
            <a:endParaRPr lang="es-MX" dirty="0"/>
          </a:p>
        </p:txBody>
      </p:sp>
    </p:spTree>
    <p:extLst>
      <p:ext uri="{BB962C8B-B14F-4D97-AF65-F5344CB8AC3E}">
        <p14:creationId xmlns:p14="http://schemas.microsoft.com/office/powerpoint/2010/main" val="27886796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3177" tIns="46589" rIns="93177" bIns="46589" rtlCol="0"/>
          <a:lstStyle>
            <a:lvl1pPr algn="r">
              <a:defRPr sz="1200"/>
            </a:lvl1pPr>
          </a:lstStyle>
          <a:p>
            <a:fld id="{AD757F09-4A9C-364A-8A94-11250740AF65}" type="datetimeFigureOut">
              <a:rPr lang="en-US" smtClean="0"/>
              <a:t>6/26/2017</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77" tIns="46589" rIns="93177" bIns="46589" rtlCol="0" anchor="b"/>
          <a:lstStyle>
            <a:lvl1pPr algn="r">
              <a:defRPr sz="1200"/>
            </a:lvl1pPr>
          </a:lstStyle>
          <a:p>
            <a:fld id="{0F909BCF-AB0A-5846-9614-667197931199}" type="slidenum">
              <a:rPr lang="en-US" smtClean="0"/>
              <a:t>‹#›</a:t>
            </a:fld>
            <a:endParaRPr lang="en-US" dirty="0"/>
          </a:p>
        </p:txBody>
      </p:sp>
    </p:spTree>
    <p:extLst>
      <p:ext uri="{BB962C8B-B14F-4D97-AF65-F5344CB8AC3E}">
        <p14:creationId xmlns:p14="http://schemas.microsoft.com/office/powerpoint/2010/main" val="40738084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www.humanimpact.org/projects/hia-case-stories/family-unity-family-health-an-inquiry-on-federal-immigration-policy/" TargetMode="External"/><Relationship Id="rId3" Type="http://schemas.openxmlformats.org/officeDocument/2006/relationships/hyperlink" Target="https://www.ncbi.nlm.nih.gov/pmc/articles/PMC3159749/" TargetMode="External"/><Relationship Id="rId7" Type="http://schemas.openxmlformats.org/officeDocument/2006/relationships/hyperlink" Target="https://www.ncbi.nlm.nih.gov/pubmed/16228780"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www.ncbi.nlm.nih.gov/pmc/articles/PMC1022616/" TargetMode="External"/><Relationship Id="rId5" Type="http://schemas.openxmlformats.org/officeDocument/2006/relationships/hyperlink" Target="https://www.ncbi.nlm.nih.gov/pmc/articles/PMC3753075/" TargetMode="External"/><Relationship Id="rId4" Type="http://schemas.openxmlformats.org/officeDocument/2006/relationships/hyperlink" Target="https://www.ncbi.nlm.nih.gov/pmc/articles/PMC3477996/" TargetMode="External"/><Relationship Id="rId9" Type="http://schemas.openxmlformats.org/officeDocument/2006/relationships/hyperlink" Target="https://thenounproject.com"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sfdph.org/dph/files/election/We_are_here_for_you.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sfdph.org/dph/files/election/We_are_here_for_you.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0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F909BCF-AB0A-5846-9614-667197931199}" type="slidenum">
              <a:rPr lang="en-US" smtClean="0"/>
              <a:t>3</a:t>
            </a:fld>
            <a:endParaRPr lang="en-US" dirty="0"/>
          </a:p>
        </p:txBody>
      </p:sp>
    </p:spTree>
    <p:extLst>
      <p:ext uri="{BB962C8B-B14F-4D97-AF65-F5344CB8AC3E}">
        <p14:creationId xmlns:p14="http://schemas.microsoft.com/office/powerpoint/2010/main" val="1677092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415790"/>
            <a:ext cx="5486400" cy="4183380"/>
          </a:xfrm>
          <a:prstGeom prst="rect">
            <a:avLst/>
          </a:prstGeom>
        </p:spPr>
        <p:txBody>
          <a:bodyPr lIns="91425" tIns="91425" rIns="91425" bIns="91425" anchor="t" anchorCtr="0">
            <a:noAutofit/>
          </a:bodyPr>
          <a:lstStyle/>
          <a:p>
            <a:pPr marL="457200" lvl="0" indent="-292100" rtl="0">
              <a:lnSpc>
                <a:spcPct val="115000"/>
              </a:lnSpc>
              <a:spcBef>
                <a:spcPts val="0"/>
              </a:spcBef>
              <a:buClr>
                <a:schemeClr val="dk1"/>
              </a:buClr>
              <a:buSzPct val="100000"/>
              <a:buFont typeface="Quattrocento Sans"/>
            </a:pPr>
            <a:r>
              <a:rPr lang="en" sz="1000" b="1">
                <a:solidFill>
                  <a:schemeClr val="dk1"/>
                </a:solidFill>
                <a:latin typeface="Quattrocento Sans"/>
                <a:ea typeface="Quattrocento Sans"/>
                <a:cs typeface="Quattrocento Sans"/>
                <a:sym typeface="Quattrocento Sans"/>
              </a:rPr>
              <a:t>Immigrants change health-seeking behaviors for themselves and their family members if they fear being stopped by police and potential deportation. </a:t>
            </a:r>
          </a:p>
          <a:p>
            <a:pPr lvl="0" rtl="0">
              <a:lnSpc>
                <a:spcPct val="115000"/>
              </a:lnSpc>
              <a:spcBef>
                <a:spcPts val="0"/>
              </a:spcBef>
              <a:buClr>
                <a:srgbClr val="000000"/>
              </a:buClr>
              <a:buSzPct val="110000"/>
              <a:buNone/>
            </a:pPr>
            <a:r>
              <a:rPr lang="en" sz="1000">
                <a:solidFill>
                  <a:schemeClr val="dk1"/>
                </a:solidFill>
                <a:latin typeface="Quattrocento Sans"/>
                <a:ea typeface="Quattrocento Sans"/>
                <a:cs typeface="Quattrocento Sans"/>
                <a:sym typeface="Quattrocento Sans"/>
              </a:rPr>
              <a:t>As described in a </a:t>
            </a:r>
            <a:r>
              <a:rPr lang="en" sz="1000" u="sng">
                <a:solidFill>
                  <a:schemeClr val="hlink"/>
                </a:solidFill>
                <a:latin typeface="Quattrocento Sans"/>
                <a:ea typeface="Quattrocento Sans"/>
                <a:cs typeface="Quattrocento Sans"/>
                <a:sym typeface="Quattrocento Sans"/>
                <a:hlinkClick r:id="rId3"/>
              </a:rPr>
              <a:t>Massachusetts study</a:t>
            </a:r>
            <a:r>
              <a:rPr lang="en" sz="1000">
                <a:solidFill>
                  <a:schemeClr val="dk1"/>
                </a:solidFill>
                <a:latin typeface="Quattrocento Sans"/>
                <a:ea typeface="Quattrocento Sans"/>
                <a:cs typeface="Quattrocento Sans"/>
                <a:sym typeface="Quattrocento Sans"/>
              </a:rPr>
              <a:t>, </a:t>
            </a:r>
            <a:r>
              <a:rPr lang="en" sz="1000" u="sng">
                <a:solidFill>
                  <a:schemeClr val="hlink"/>
                </a:solidFill>
                <a:latin typeface="Quattrocento Sans"/>
                <a:ea typeface="Quattrocento Sans"/>
                <a:cs typeface="Quattrocento Sans"/>
                <a:sym typeface="Quattrocento Sans"/>
                <a:hlinkClick r:id="rId4"/>
              </a:rPr>
              <a:t>Arizona study</a:t>
            </a:r>
            <a:r>
              <a:rPr lang="en" sz="1000">
                <a:solidFill>
                  <a:schemeClr val="dk1"/>
                </a:solidFill>
                <a:latin typeface="Quattrocento Sans"/>
                <a:ea typeface="Quattrocento Sans"/>
                <a:cs typeface="Quattrocento Sans"/>
                <a:sym typeface="Quattrocento Sans"/>
              </a:rPr>
              <a:t>, a </a:t>
            </a:r>
            <a:r>
              <a:rPr lang="en" sz="1000" u="sng">
                <a:solidFill>
                  <a:schemeClr val="hlink"/>
                </a:solidFill>
                <a:latin typeface="Quattrocento Sans"/>
                <a:ea typeface="Quattrocento Sans"/>
                <a:cs typeface="Quattrocento Sans"/>
                <a:sym typeface="Quattrocento Sans"/>
                <a:hlinkClick r:id="rId5"/>
              </a:rPr>
              <a:t>survey of primary care providers</a:t>
            </a:r>
            <a:r>
              <a:rPr lang="en" sz="1000">
                <a:solidFill>
                  <a:schemeClr val="dk1"/>
                </a:solidFill>
                <a:latin typeface="Quattrocento Sans"/>
                <a:ea typeface="Quattrocento Sans"/>
                <a:cs typeface="Quattrocento Sans"/>
                <a:sym typeface="Quattrocento Sans"/>
              </a:rPr>
              <a:t>, a </a:t>
            </a:r>
            <a:r>
              <a:rPr lang="en" sz="1000" u="sng">
                <a:solidFill>
                  <a:schemeClr val="hlink"/>
                </a:solidFill>
                <a:latin typeface="Quattrocento Sans"/>
                <a:ea typeface="Quattrocento Sans"/>
                <a:cs typeface="Quattrocento Sans"/>
                <a:sym typeface="Quattrocento Sans"/>
                <a:hlinkClick r:id="rId6"/>
              </a:rPr>
              <a:t>survey of patients</a:t>
            </a:r>
            <a:r>
              <a:rPr lang="en" sz="1000">
                <a:solidFill>
                  <a:schemeClr val="dk1"/>
                </a:solidFill>
                <a:latin typeface="Quattrocento Sans"/>
                <a:ea typeface="Quattrocento Sans"/>
                <a:cs typeface="Quattrocento Sans"/>
                <a:sym typeface="Quattrocento Sans"/>
              </a:rPr>
              <a:t>, a </a:t>
            </a:r>
            <a:r>
              <a:rPr lang="en" sz="1000" u="sng">
                <a:solidFill>
                  <a:schemeClr val="hlink"/>
                </a:solidFill>
                <a:latin typeface="Quattrocento Sans"/>
                <a:ea typeface="Quattrocento Sans"/>
                <a:cs typeface="Quattrocento Sans"/>
                <a:sym typeface="Quattrocento Sans"/>
                <a:hlinkClick r:id="rId7"/>
              </a:rPr>
              <a:t>Los Angeles study</a:t>
            </a:r>
            <a:r>
              <a:rPr lang="en" sz="1000">
                <a:solidFill>
                  <a:schemeClr val="dk1"/>
                </a:solidFill>
                <a:latin typeface="Quattrocento Sans"/>
                <a:ea typeface="Quattrocento Sans"/>
                <a:cs typeface="Quattrocento Sans"/>
                <a:sym typeface="Quattrocento Sans"/>
              </a:rPr>
              <a:t> and HIPs </a:t>
            </a:r>
            <a:r>
              <a:rPr lang="en" sz="1000" u="sng">
                <a:solidFill>
                  <a:schemeClr val="hlink"/>
                </a:solidFill>
                <a:latin typeface="Quattrocento Sans"/>
                <a:ea typeface="Quattrocento Sans"/>
                <a:cs typeface="Quattrocento Sans"/>
                <a:sym typeface="Quattrocento Sans"/>
                <a:hlinkClick r:id="rId8"/>
              </a:rPr>
              <a:t>Family Unity, Family Health </a:t>
            </a:r>
            <a:r>
              <a:rPr lang="en" sz="1000">
                <a:solidFill>
                  <a:schemeClr val="dk1"/>
                </a:solidFill>
                <a:latin typeface="Quattrocento Sans"/>
                <a:ea typeface="Quattrocento Sans"/>
                <a:cs typeface="Quattrocento Sans"/>
                <a:sym typeface="Quattrocento Sans"/>
              </a:rPr>
              <a:t>report: </a:t>
            </a:r>
          </a:p>
          <a:p>
            <a:pPr marL="457200" lvl="0" indent="-292100" rtl="0">
              <a:lnSpc>
                <a:spcPct val="115000"/>
              </a:lnSpc>
              <a:spcBef>
                <a:spcPts val="0"/>
              </a:spcBef>
              <a:buClr>
                <a:schemeClr val="dk1"/>
              </a:buClr>
              <a:buSzPct val="100000"/>
              <a:buChar char="●"/>
            </a:pPr>
            <a:r>
              <a:rPr lang="en" sz="1000" b="1">
                <a:solidFill>
                  <a:schemeClr val="dk1"/>
                </a:solidFill>
                <a:latin typeface="Quattrocento Sans"/>
                <a:ea typeface="Quattrocento Sans"/>
                <a:cs typeface="Quattrocento Sans"/>
                <a:sym typeface="Quattrocento Sans"/>
              </a:rPr>
              <a:t>Immigrants miss medical appointments or less often use public services like health clinics</a:t>
            </a:r>
            <a:r>
              <a:rPr lang="en" sz="1000">
                <a:solidFill>
                  <a:schemeClr val="dk1"/>
                </a:solidFill>
                <a:latin typeface="Quattrocento Sans"/>
                <a:ea typeface="Quattrocento Sans"/>
                <a:cs typeface="Quattrocento Sans"/>
                <a:sym typeface="Quattrocento Sans"/>
              </a:rPr>
              <a:t>—regular doctor visits, diabetes education, vaccines, prenatal care, HIV education, getting medications, care for communicable diseases like tuberculosis, etc. </a:t>
            </a:r>
          </a:p>
          <a:p>
            <a:pPr marL="457200" lvl="0" indent="-292100" rtl="0">
              <a:lnSpc>
                <a:spcPct val="115000"/>
              </a:lnSpc>
              <a:spcBef>
                <a:spcPts val="0"/>
              </a:spcBef>
              <a:buClr>
                <a:schemeClr val="dk1"/>
              </a:buClr>
              <a:buSzPct val="100000"/>
              <a:buChar char="●"/>
            </a:pPr>
            <a:r>
              <a:rPr lang="en" sz="1000" b="1">
                <a:solidFill>
                  <a:schemeClr val="dk1"/>
                </a:solidFill>
                <a:latin typeface="Quattrocento Sans"/>
                <a:ea typeface="Quattrocento Sans"/>
                <a:cs typeface="Quattrocento Sans"/>
                <a:sym typeface="Quattrocento Sans"/>
              </a:rPr>
              <a:t>They eat less healthy food if afraid to drive.</a:t>
            </a:r>
            <a:r>
              <a:rPr lang="en" sz="1000">
                <a:solidFill>
                  <a:schemeClr val="dk1"/>
                </a:solidFill>
                <a:latin typeface="Quattrocento Sans"/>
                <a:ea typeface="Quattrocento Sans"/>
                <a:cs typeface="Quattrocento Sans"/>
                <a:sym typeface="Quattrocento Sans"/>
              </a:rPr>
              <a:t> Access to grocery stores with produce and healthy food options often requires travel, which may be a deterrent and adversely impact health.</a:t>
            </a:r>
          </a:p>
          <a:p>
            <a:pPr marL="457200" lvl="0" indent="-292100" rtl="0">
              <a:lnSpc>
                <a:spcPct val="115000"/>
              </a:lnSpc>
              <a:spcBef>
                <a:spcPts val="0"/>
              </a:spcBef>
              <a:buClr>
                <a:schemeClr val="dk1"/>
              </a:buClr>
              <a:buSzPct val="100000"/>
              <a:buFont typeface="Quattrocento Sans"/>
              <a:buChar char="●"/>
            </a:pPr>
            <a:r>
              <a:rPr lang="en" sz="1000" b="1">
                <a:solidFill>
                  <a:schemeClr val="dk1"/>
                </a:solidFill>
                <a:latin typeface="Quattrocento Sans"/>
                <a:ea typeface="Quattrocento Sans"/>
                <a:cs typeface="Quattrocento Sans"/>
                <a:sym typeface="Quattrocento Sans"/>
              </a:rPr>
              <a:t>People are afraid to use parks, exercise outdoors, and participate in their communities.</a:t>
            </a:r>
          </a:p>
          <a:p>
            <a:pPr lvl="0" rtl="0">
              <a:lnSpc>
                <a:spcPct val="115000"/>
              </a:lnSpc>
              <a:spcBef>
                <a:spcPts val="0"/>
              </a:spcBef>
              <a:buNone/>
            </a:pPr>
            <a:endParaRPr sz="1000">
              <a:solidFill>
                <a:schemeClr val="dk1"/>
              </a:solidFill>
              <a:latin typeface="Quattrocento Sans"/>
              <a:ea typeface="Quattrocento Sans"/>
              <a:cs typeface="Quattrocento Sans"/>
              <a:sym typeface="Quattrocento Sans"/>
            </a:endParaRPr>
          </a:p>
          <a:p>
            <a:pPr lvl="0" rtl="0">
              <a:lnSpc>
                <a:spcPct val="115000"/>
              </a:lnSpc>
              <a:spcBef>
                <a:spcPts val="0"/>
              </a:spcBef>
              <a:buNone/>
            </a:pPr>
            <a:r>
              <a:rPr lang="en" sz="1000" b="1">
                <a:solidFill>
                  <a:schemeClr val="dk1"/>
                </a:solidFill>
                <a:latin typeface="Quattrocento Sans"/>
                <a:ea typeface="Quattrocento Sans"/>
                <a:cs typeface="Quattrocento Sans"/>
                <a:sym typeface="Quattrocento Sans"/>
              </a:rPr>
              <a:t>Image Source: </a:t>
            </a:r>
            <a:r>
              <a:rPr lang="en" sz="1000">
                <a:solidFill>
                  <a:schemeClr val="dk1"/>
                </a:solidFill>
                <a:latin typeface="Quattrocento Sans"/>
                <a:ea typeface="Quattrocento Sans"/>
                <a:cs typeface="Quattrocento Sans"/>
                <a:sym typeface="Quattrocento Sans"/>
              </a:rPr>
              <a:t>Designs by mohit arora, Marie Ringeard, Delwar Hossain, Luis Prado, corpus delicti, ProSymbols, Anton Gajdosik, H Alberto Gongora for The Noun Project (</a:t>
            </a:r>
            <a:r>
              <a:rPr lang="en" sz="1000" u="sng">
                <a:solidFill>
                  <a:schemeClr val="hlink"/>
                </a:solidFill>
                <a:latin typeface="Quattrocento Sans"/>
                <a:ea typeface="Quattrocento Sans"/>
                <a:cs typeface="Quattrocento Sans"/>
                <a:sym typeface="Quattrocento Sans"/>
                <a:hlinkClick r:id="rId9"/>
              </a:rPr>
              <a:t>https://thenounproject.com</a:t>
            </a:r>
            <a:r>
              <a:rPr lang="en" sz="1000">
                <a:solidFill>
                  <a:schemeClr val="dk1"/>
                </a:solidFill>
                <a:latin typeface="Quattrocento Sans"/>
                <a:ea typeface="Quattrocento Sans"/>
                <a:cs typeface="Quattrocento Sans"/>
                <a:sym typeface="Quattrocento Sans"/>
              </a:rPr>
              <a:t>)</a:t>
            </a:r>
          </a:p>
          <a:p>
            <a:pPr lvl="0" rtl="0">
              <a:lnSpc>
                <a:spcPct val="115000"/>
              </a:lnSpc>
              <a:spcBef>
                <a:spcPts val="0"/>
              </a:spcBef>
              <a:buNone/>
            </a:pPr>
            <a:endParaRPr sz="1000">
              <a:solidFill>
                <a:schemeClr val="dk1"/>
              </a:solidFill>
              <a:latin typeface="Quattrocento Sans"/>
              <a:ea typeface="Quattrocento Sans"/>
              <a:cs typeface="Quattrocento Sans"/>
              <a:sym typeface="Quattrocento Sans"/>
            </a:endParaRPr>
          </a:p>
          <a:p>
            <a:pPr lvl="0" rtl="0">
              <a:lnSpc>
                <a:spcPct val="115000"/>
              </a:lnSpc>
              <a:spcBef>
                <a:spcPts val="0"/>
              </a:spcBef>
              <a:buNone/>
            </a:pPr>
            <a:endParaRPr sz="1000">
              <a:solidFill>
                <a:schemeClr val="dk1"/>
              </a:solidFill>
              <a:latin typeface="Quattrocento Sans"/>
              <a:ea typeface="Quattrocento Sans"/>
              <a:cs typeface="Quattrocento Sans"/>
              <a:sym typeface="Quattrocento Sans"/>
            </a:endParaRPr>
          </a:p>
        </p:txBody>
      </p:sp>
    </p:spTree>
    <p:extLst>
      <p:ext uri="{BB962C8B-B14F-4D97-AF65-F5344CB8AC3E}">
        <p14:creationId xmlns:p14="http://schemas.microsoft.com/office/powerpoint/2010/main" val="2512542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909BCF-AB0A-5846-9614-667197931199}" type="slidenum">
              <a:rPr lang="en-US" smtClean="0"/>
              <a:t>5</a:t>
            </a:fld>
            <a:endParaRPr lang="en-US"/>
          </a:p>
        </p:txBody>
      </p:sp>
    </p:spTree>
    <p:extLst>
      <p:ext uri="{BB962C8B-B14F-4D97-AF65-F5344CB8AC3E}">
        <p14:creationId xmlns:p14="http://schemas.microsoft.com/office/powerpoint/2010/main" val="3758756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909BCF-AB0A-5846-9614-667197931199}" type="slidenum">
              <a:rPr lang="en-US" smtClean="0"/>
              <a:t>6</a:t>
            </a:fld>
            <a:endParaRPr lang="en-US"/>
          </a:p>
        </p:txBody>
      </p:sp>
    </p:spTree>
    <p:extLst>
      <p:ext uri="{BB962C8B-B14F-4D97-AF65-F5344CB8AC3E}">
        <p14:creationId xmlns:p14="http://schemas.microsoft.com/office/powerpoint/2010/main" val="3769261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Shape 294"/>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5" name="Shape 295"/>
          <p:cNvSpPr txBox="1">
            <a:spLocks noGrp="1"/>
          </p:cNvSpPr>
          <p:nvPr>
            <p:ph type="body" idx="1"/>
          </p:nvPr>
        </p:nvSpPr>
        <p:spPr>
          <a:xfrm>
            <a:off x="685800" y="4415790"/>
            <a:ext cx="5486400" cy="4183380"/>
          </a:xfrm>
          <a:prstGeom prst="rect">
            <a:avLst/>
          </a:prstGeom>
        </p:spPr>
        <p:txBody>
          <a:bodyPr lIns="91425" tIns="91425" rIns="91425" bIns="91425" anchor="t" anchorCtr="0">
            <a:noAutofit/>
          </a:bodyPr>
          <a:lstStyle/>
          <a:p>
            <a:pPr lvl="0">
              <a:spcBef>
                <a:spcPts val="0"/>
              </a:spcBef>
              <a:buNone/>
            </a:pPr>
            <a:r>
              <a:rPr lang="en" sz="1000" b="1">
                <a:latin typeface="Quattrocento Sans"/>
                <a:ea typeface="Quattrocento Sans"/>
                <a:cs typeface="Quattrocento Sans"/>
                <a:sym typeface="Quattrocento Sans"/>
              </a:rPr>
              <a:t>Image Source: We_are_here_for_you.pdf </a:t>
            </a:r>
            <a:r>
              <a:rPr lang="en" sz="1000">
                <a:latin typeface="Quattrocento Sans"/>
                <a:ea typeface="Quattrocento Sans"/>
                <a:cs typeface="Quattrocento Sans"/>
                <a:sym typeface="Quattrocento Sans"/>
              </a:rPr>
              <a:t>(</a:t>
            </a:r>
            <a:r>
              <a:rPr lang="en" sz="1000" u="sng">
                <a:solidFill>
                  <a:schemeClr val="hlink"/>
                </a:solidFill>
                <a:latin typeface="Quattrocento Sans"/>
                <a:ea typeface="Quattrocento Sans"/>
                <a:cs typeface="Quattrocento Sans"/>
                <a:sym typeface="Quattrocento Sans"/>
                <a:hlinkClick r:id="rId3"/>
              </a:rPr>
              <a:t>https://www.sfdph.org/dph/files/election/We_are_here_for_you.pdf</a:t>
            </a:r>
            <a:r>
              <a:rPr lang="en" sz="1000">
                <a:latin typeface="Quattrocento Sans"/>
                <a:ea typeface="Quattrocento Sans"/>
                <a:cs typeface="Quattrocento Sans"/>
                <a:sym typeface="Quattrocento Sans"/>
              </a:rPr>
              <a:t>)</a:t>
            </a:r>
          </a:p>
          <a:p>
            <a:pPr lvl="0" rtl="0">
              <a:spcBef>
                <a:spcPts val="0"/>
              </a:spcBef>
              <a:buNone/>
            </a:pPr>
            <a:endParaRPr sz="1000">
              <a:latin typeface="Quattrocento Sans"/>
              <a:ea typeface="Quattrocento Sans"/>
              <a:cs typeface="Quattrocento Sans"/>
              <a:sym typeface="Quattrocento Sans"/>
            </a:endParaRPr>
          </a:p>
        </p:txBody>
      </p:sp>
    </p:spTree>
    <p:extLst>
      <p:ext uri="{BB962C8B-B14F-4D97-AF65-F5344CB8AC3E}">
        <p14:creationId xmlns:p14="http://schemas.microsoft.com/office/powerpoint/2010/main" val="1940832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Shape 294"/>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5" name="Shape 295"/>
          <p:cNvSpPr txBox="1">
            <a:spLocks noGrp="1"/>
          </p:cNvSpPr>
          <p:nvPr>
            <p:ph type="body" idx="1"/>
          </p:nvPr>
        </p:nvSpPr>
        <p:spPr>
          <a:xfrm>
            <a:off x="685800" y="4415790"/>
            <a:ext cx="5486400" cy="4183380"/>
          </a:xfrm>
          <a:prstGeom prst="rect">
            <a:avLst/>
          </a:prstGeom>
        </p:spPr>
        <p:txBody>
          <a:bodyPr lIns="91425" tIns="91425" rIns="91425" bIns="91425" anchor="t" anchorCtr="0">
            <a:noAutofit/>
          </a:bodyPr>
          <a:lstStyle/>
          <a:p>
            <a:pPr lvl="0">
              <a:spcBef>
                <a:spcPts val="0"/>
              </a:spcBef>
              <a:buNone/>
            </a:pPr>
            <a:r>
              <a:rPr lang="en" sz="1000" b="1">
                <a:latin typeface="Quattrocento Sans"/>
                <a:ea typeface="Quattrocento Sans"/>
                <a:cs typeface="Quattrocento Sans"/>
                <a:sym typeface="Quattrocento Sans"/>
              </a:rPr>
              <a:t>Image Source: We_are_here_for_you.pdf </a:t>
            </a:r>
            <a:r>
              <a:rPr lang="en" sz="1000">
                <a:latin typeface="Quattrocento Sans"/>
                <a:ea typeface="Quattrocento Sans"/>
                <a:cs typeface="Quattrocento Sans"/>
                <a:sym typeface="Quattrocento Sans"/>
              </a:rPr>
              <a:t>(</a:t>
            </a:r>
            <a:r>
              <a:rPr lang="en" sz="1000" u="sng">
                <a:solidFill>
                  <a:schemeClr val="hlink"/>
                </a:solidFill>
                <a:latin typeface="Quattrocento Sans"/>
                <a:ea typeface="Quattrocento Sans"/>
                <a:cs typeface="Quattrocento Sans"/>
                <a:sym typeface="Quattrocento Sans"/>
                <a:hlinkClick r:id="rId3"/>
              </a:rPr>
              <a:t>https://www.sfdph.org/dph/files/election/We_are_here_for_you.pdf</a:t>
            </a:r>
            <a:r>
              <a:rPr lang="en" sz="1000">
                <a:latin typeface="Quattrocento Sans"/>
                <a:ea typeface="Quattrocento Sans"/>
                <a:cs typeface="Quattrocento Sans"/>
                <a:sym typeface="Quattrocento Sans"/>
              </a:rPr>
              <a:t>)</a:t>
            </a:r>
          </a:p>
          <a:p>
            <a:pPr lvl="0" rtl="0">
              <a:spcBef>
                <a:spcPts val="0"/>
              </a:spcBef>
              <a:buNone/>
            </a:pPr>
            <a:endParaRPr sz="1000">
              <a:latin typeface="Quattrocento Sans"/>
              <a:ea typeface="Quattrocento Sans"/>
              <a:cs typeface="Quattrocento Sans"/>
              <a:sym typeface="Quattrocento Sans"/>
            </a:endParaRPr>
          </a:p>
        </p:txBody>
      </p:sp>
    </p:spTree>
    <p:extLst>
      <p:ext uri="{BB962C8B-B14F-4D97-AF65-F5344CB8AC3E}">
        <p14:creationId xmlns:p14="http://schemas.microsoft.com/office/powerpoint/2010/main" val="194083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6/26/2017</a:t>
            </a:fld>
            <a:endParaRPr lang="en-US" dirty="0"/>
          </a:p>
        </p:txBody>
      </p:sp>
      <p:sp>
        <p:nvSpPr>
          <p:cNvPr id="17" name="Footer Placeholder 16"/>
          <p:cNvSpPr>
            <a:spLocks noGrp="1"/>
          </p:cNvSpPr>
          <p:nvPr>
            <p:ph type="ftr" sz="quarter" idx="11"/>
          </p:nvPr>
        </p:nvSpPr>
        <p:spPr/>
        <p:txBody>
          <a:bodyPr/>
          <a:lstStyle/>
          <a:p>
            <a:endParaRPr kumimoji="0"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6/26/2017</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6/26/2017</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ompletely blank">
    <p:spTree>
      <p:nvGrpSpPr>
        <p:cNvPr id="1" name="Shape 65"/>
        <p:cNvGrpSpPr/>
        <p:nvPr/>
      </p:nvGrpSpPr>
      <p:grpSpPr>
        <a:xfrm>
          <a:off x="0" y="0"/>
          <a:ext cx="0" cy="0"/>
          <a:chOff x="0" y="0"/>
          <a:chExt cx="0" cy="0"/>
        </a:xfrm>
      </p:grpSpPr>
      <p:sp>
        <p:nvSpPr>
          <p:cNvPr id="66" name="Shape 66"/>
          <p:cNvSpPr txBox="1">
            <a:spLocks noGrp="1"/>
          </p:cNvSpPr>
          <p:nvPr>
            <p:ph type="sldNum" idx="12"/>
          </p:nvPr>
        </p:nvSpPr>
        <p:spPr>
          <a:xfrm>
            <a:off x="8556783" y="6333133"/>
            <a:ext cx="548700"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1095544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6/26/2017</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dirty="0"/>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6/26/2017</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6/26/2017</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6/26/2017</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kumimoji="0"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6/26/2017</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6/26/2017</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6/26/2017</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6/26/2017</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6/26/2017</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www.CAimmigrant.org" TargetMode="External"/><Relationship Id="rId2" Type="http://schemas.openxmlformats.org/officeDocument/2006/relationships/hyperlink" Target="mailto:bestudillo@caimmigran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400" b="1" dirty="0">
                <a:solidFill>
                  <a:schemeClr val="bg1"/>
                </a:solidFill>
              </a:rPr>
              <a:t>A Discussion of Immigrants and Summer Foods</a:t>
            </a:r>
            <a:br>
              <a:rPr lang="en-US" sz="4400" b="1" dirty="0">
                <a:solidFill>
                  <a:schemeClr val="bg1"/>
                </a:solidFill>
              </a:rPr>
            </a:br>
            <a:r>
              <a:rPr lang="en-US" sz="3600" b="1" i="1" dirty="0">
                <a:solidFill>
                  <a:schemeClr val="bg1"/>
                </a:solidFill>
              </a:rPr>
              <a:t>Best Practices &amp; Internal Policies</a:t>
            </a:r>
            <a:endParaRPr lang="en-US" dirty="0">
              <a:solidFill>
                <a:schemeClr val="bg1"/>
              </a:solidFill>
            </a:endParaRPr>
          </a:p>
        </p:txBody>
      </p:sp>
      <p:sp>
        <p:nvSpPr>
          <p:cNvPr id="4" name="Text Placeholder 3"/>
          <p:cNvSpPr txBox="1">
            <a:spLocks noGrp="1"/>
          </p:cNvSpPr>
          <p:nvPr>
            <p:ph type="body" idx="1"/>
          </p:nvPr>
        </p:nvSpPr>
        <p:spPr>
          <a:prstGeom prst="rect">
            <a:avLst/>
          </a:prstGeom>
          <a:noFill/>
        </p:spPr>
        <p:txBody>
          <a:bodyPr wrap="square" rtlCol="0">
            <a:spAutoFit/>
          </a:bodyPr>
          <a:lstStyle/>
          <a:p>
            <a:pPr algn="ctr"/>
            <a:r>
              <a:rPr lang="en-US" sz="2300" dirty="0" smtClean="0"/>
              <a:t>Betzabel </a:t>
            </a:r>
            <a:r>
              <a:rPr lang="en-US" sz="2300" dirty="0" err="1" smtClean="0"/>
              <a:t>Estudillo</a:t>
            </a:r>
            <a:endParaRPr lang="en-US" sz="2300" dirty="0" smtClean="0"/>
          </a:p>
          <a:p>
            <a:pPr algn="ctr"/>
            <a:r>
              <a:rPr lang="en-US" sz="2300" dirty="0" smtClean="0"/>
              <a:t>California Immigrant Policy Center	</a:t>
            </a:r>
          </a:p>
          <a:p>
            <a:pPr algn="ctr"/>
            <a:r>
              <a:rPr lang="en-US" sz="2500" dirty="0" smtClean="0"/>
              <a:t>June 26, 2017 </a:t>
            </a:r>
            <a:endParaRPr lang="en-US" sz="2500" dirty="0"/>
          </a:p>
        </p:txBody>
      </p:sp>
    </p:spTree>
    <p:extLst>
      <p:ext uri="{BB962C8B-B14F-4D97-AF65-F5344CB8AC3E}">
        <p14:creationId xmlns:p14="http://schemas.microsoft.com/office/powerpoint/2010/main" val="2102740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494" y="326586"/>
            <a:ext cx="8707821" cy="4808496"/>
          </a:xfrm>
          <a:prstGeom prst="rect">
            <a:avLst/>
          </a:prstGeom>
        </p:spPr>
        <p:txBody>
          <a:bodyPr wrap="square">
            <a:spAutoFit/>
          </a:bodyPr>
          <a:lstStyle/>
          <a:p>
            <a:pPr algn="ctr">
              <a:lnSpc>
                <a:spcPct val="90000"/>
              </a:lnSpc>
            </a:pPr>
            <a:endParaRPr lang="es-ES_tradnl" sz="2200" dirty="0" smtClean="0">
              <a:latin typeface="+mj-lt"/>
              <a:cs typeface="Arial" panose="020B0604020202020204" pitchFamily="34" charset="0"/>
            </a:endParaRPr>
          </a:p>
          <a:p>
            <a:pPr algn="ctr">
              <a:lnSpc>
                <a:spcPct val="90000"/>
              </a:lnSpc>
            </a:pPr>
            <a:endParaRPr lang="es-ES_tradnl" sz="2200" dirty="0">
              <a:latin typeface="+mj-lt"/>
              <a:cs typeface="Arial" panose="020B0604020202020204" pitchFamily="34" charset="0"/>
            </a:endParaRPr>
          </a:p>
          <a:p>
            <a:pPr algn="ctr">
              <a:lnSpc>
                <a:spcPct val="90000"/>
              </a:lnSpc>
            </a:pPr>
            <a:endParaRPr lang="es-ES_tradnl" sz="2200" dirty="0" smtClean="0">
              <a:latin typeface="+mj-lt"/>
              <a:cs typeface="Arial" panose="020B0604020202020204" pitchFamily="34" charset="0"/>
            </a:endParaRPr>
          </a:p>
          <a:p>
            <a:pPr algn="ctr">
              <a:lnSpc>
                <a:spcPct val="90000"/>
              </a:lnSpc>
            </a:pPr>
            <a:endParaRPr lang="es-ES_tradnl" sz="2200" dirty="0" smtClean="0">
              <a:latin typeface="+mj-lt"/>
              <a:cs typeface="Arial" panose="020B0604020202020204" pitchFamily="34" charset="0"/>
            </a:endParaRPr>
          </a:p>
          <a:p>
            <a:pPr algn="ctr">
              <a:lnSpc>
                <a:spcPct val="90000"/>
              </a:lnSpc>
            </a:pPr>
            <a:r>
              <a:rPr lang="es-ES_tradnl" sz="2800" dirty="0" smtClean="0">
                <a:latin typeface="+mj-lt"/>
                <a:cs typeface="Arial" panose="020B0604020202020204" pitchFamily="34" charset="0"/>
              </a:rPr>
              <a:t>Betzabel Estudillo</a:t>
            </a:r>
          </a:p>
          <a:p>
            <a:pPr algn="ctr">
              <a:lnSpc>
                <a:spcPct val="90000"/>
              </a:lnSpc>
            </a:pPr>
            <a:r>
              <a:rPr lang="es-ES_tradnl" sz="2800" dirty="0" err="1" smtClean="0">
                <a:latin typeface="+mj-lt"/>
                <a:cs typeface="Arial" panose="020B0604020202020204" pitchFamily="34" charset="0"/>
              </a:rPr>
              <a:t>Health</a:t>
            </a:r>
            <a:r>
              <a:rPr lang="es-ES_tradnl" sz="2800" dirty="0" smtClean="0">
                <a:latin typeface="+mj-lt"/>
                <a:cs typeface="Arial" panose="020B0604020202020204" pitchFamily="34" charset="0"/>
              </a:rPr>
              <a:t> </a:t>
            </a:r>
            <a:r>
              <a:rPr lang="es-ES_tradnl" sz="2800" dirty="0" err="1" smtClean="0">
                <a:latin typeface="+mj-lt"/>
                <a:cs typeface="Arial" panose="020B0604020202020204" pitchFamily="34" charset="0"/>
              </a:rPr>
              <a:t>Policy</a:t>
            </a:r>
            <a:r>
              <a:rPr lang="es-ES_tradnl" sz="2800" dirty="0" smtClean="0">
                <a:latin typeface="+mj-lt"/>
                <a:cs typeface="Arial" panose="020B0604020202020204" pitchFamily="34" charset="0"/>
              </a:rPr>
              <a:t> Manager</a:t>
            </a:r>
          </a:p>
          <a:p>
            <a:pPr algn="ctr">
              <a:lnSpc>
                <a:spcPct val="90000"/>
              </a:lnSpc>
            </a:pPr>
            <a:r>
              <a:rPr lang="es-ES_tradnl" sz="2800" dirty="0" smtClean="0">
                <a:latin typeface="+mj-lt"/>
                <a:cs typeface="Arial" panose="020B0604020202020204" pitchFamily="34" charset="0"/>
                <a:hlinkClick r:id="rId2"/>
              </a:rPr>
              <a:t>bestudillo@caimmigrant.org</a:t>
            </a:r>
            <a:r>
              <a:rPr lang="es-ES_tradnl" sz="2800" dirty="0" smtClean="0">
                <a:latin typeface="+mj-lt"/>
                <a:cs typeface="Arial" panose="020B0604020202020204" pitchFamily="34" charset="0"/>
              </a:rPr>
              <a:t> </a:t>
            </a:r>
          </a:p>
          <a:p>
            <a:pPr algn="ctr">
              <a:lnSpc>
                <a:spcPct val="90000"/>
              </a:lnSpc>
            </a:pPr>
            <a:endParaRPr lang="es-ES_tradnl" sz="2800" dirty="0">
              <a:latin typeface="+mj-lt"/>
              <a:cs typeface="Arial" panose="020B0604020202020204" pitchFamily="34" charset="0"/>
            </a:endParaRPr>
          </a:p>
          <a:p>
            <a:pPr algn="ctr">
              <a:lnSpc>
                <a:spcPct val="90000"/>
              </a:lnSpc>
            </a:pPr>
            <a:endParaRPr lang="es-ES_tradnl" sz="2800" dirty="0" smtClean="0">
              <a:latin typeface="+mj-lt"/>
              <a:cs typeface="Arial" panose="020B0604020202020204" pitchFamily="34" charset="0"/>
            </a:endParaRPr>
          </a:p>
          <a:p>
            <a:pPr algn="ctr">
              <a:lnSpc>
                <a:spcPct val="90000"/>
              </a:lnSpc>
            </a:pPr>
            <a:r>
              <a:rPr lang="es-ES_tradnl" sz="2800" dirty="0" smtClean="0">
                <a:latin typeface="+mj-lt"/>
                <a:cs typeface="Arial" panose="020B0604020202020204" pitchFamily="34" charset="0"/>
              </a:rPr>
              <a:t>California Immigrant Policy Center</a:t>
            </a:r>
          </a:p>
          <a:p>
            <a:pPr algn="ctr">
              <a:lnSpc>
                <a:spcPct val="90000"/>
              </a:lnSpc>
            </a:pPr>
            <a:r>
              <a:rPr lang="es-ES_tradnl" sz="2800" i="1" dirty="0" smtClean="0">
                <a:cs typeface="Arial" panose="020B0604020202020204" pitchFamily="34" charset="0"/>
              </a:rPr>
              <a:t>Sacramento – Oakland – Los </a:t>
            </a:r>
            <a:r>
              <a:rPr lang="es-ES_tradnl" sz="2800" i="1" dirty="0" err="1" smtClean="0">
                <a:cs typeface="Arial" panose="020B0604020202020204" pitchFamily="34" charset="0"/>
              </a:rPr>
              <a:t>Angeles</a:t>
            </a:r>
            <a:r>
              <a:rPr lang="es-ES_tradnl" sz="2800" i="1" dirty="0" smtClean="0">
                <a:cs typeface="Arial" panose="020B0604020202020204" pitchFamily="34" charset="0"/>
              </a:rPr>
              <a:t> – San Diego</a:t>
            </a:r>
            <a:endParaRPr lang="es-ES_tradnl" sz="2800" dirty="0" smtClean="0">
              <a:latin typeface="+mj-lt"/>
              <a:cs typeface="Arial" panose="020B0604020202020204" pitchFamily="34" charset="0"/>
            </a:endParaRPr>
          </a:p>
          <a:p>
            <a:pPr algn="ctr">
              <a:lnSpc>
                <a:spcPct val="90000"/>
              </a:lnSpc>
            </a:pPr>
            <a:r>
              <a:rPr lang="es-ES_tradnl" sz="2800" b="1" dirty="0" smtClean="0">
                <a:solidFill>
                  <a:srgbClr val="0070C0"/>
                </a:solidFill>
                <a:latin typeface="+mj-lt"/>
                <a:cs typeface="Arial" panose="020B0604020202020204" pitchFamily="34" charset="0"/>
                <a:hlinkClick r:id="rId3"/>
              </a:rPr>
              <a:t>www.CAimmigrant.org</a:t>
            </a:r>
            <a:endParaRPr lang="es-ES_tradnl" sz="2800" b="1" dirty="0" smtClean="0">
              <a:solidFill>
                <a:srgbClr val="0070C0"/>
              </a:solidFill>
              <a:latin typeface="+mj-lt"/>
              <a:cs typeface="Arial" panose="020B0604020202020204" pitchFamily="34" charset="0"/>
            </a:endParaRPr>
          </a:p>
          <a:p>
            <a:pPr algn="ctr">
              <a:lnSpc>
                <a:spcPct val="90000"/>
              </a:lnSpc>
            </a:pPr>
            <a:endParaRPr lang="es-ES_tradnl" sz="2800" dirty="0" smtClean="0">
              <a:latin typeface="+mj-lt"/>
              <a:cs typeface="Arial" panose="020B0604020202020204" pitchFamily="34" charset="0"/>
            </a:endParaRPr>
          </a:p>
        </p:txBody>
      </p:sp>
    </p:spTree>
    <p:extLst>
      <p:ext uri="{BB962C8B-B14F-4D97-AF65-F5344CB8AC3E}">
        <p14:creationId xmlns:p14="http://schemas.microsoft.com/office/powerpoint/2010/main" val="2866721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6072" y="2126220"/>
            <a:ext cx="8092440" cy="3831818"/>
          </a:xfrm>
          <a:prstGeom prst="rect">
            <a:avLst/>
          </a:prstGeom>
        </p:spPr>
        <p:txBody>
          <a:bodyPr wrap="square">
            <a:spAutoFit/>
          </a:bodyPr>
          <a:lstStyle/>
          <a:p>
            <a:pPr>
              <a:lnSpc>
                <a:spcPct val="90000"/>
              </a:lnSpc>
              <a:buFont typeface="Wingdings" pitchFamily="2" charset="2"/>
              <a:buNone/>
            </a:pPr>
            <a:endParaRPr lang="en-US" sz="3000" i="1" dirty="0" smtClean="0">
              <a:solidFill>
                <a:srgbClr val="000000"/>
              </a:solidFill>
              <a:latin typeface="Georgia"/>
              <a:cs typeface="Georgia"/>
            </a:endParaRPr>
          </a:p>
          <a:p>
            <a:pPr>
              <a:lnSpc>
                <a:spcPct val="90000"/>
              </a:lnSpc>
              <a:buFont typeface="Wingdings" pitchFamily="2" charset="2"/>
              <a:buNone/>
            </a:pPr>
            <a:r>
              <a:rPr lang="en-US" sz="3000" dirty="0" smtClean="0">
                <a:solidFill>
                  <a:srgbClr val="000000"/>
                </a:solidFill>
                <a:latin typeface="Georgia"/>
                <a:cs typeface="Georgia"/>
              </a:rPr>
              <a:t>Founded </a:t>
            </a:r>
            <a:r>
              <a:rPr lang="en-US" sz="3000" dirty="0">
                <a:solidFill>
                  <a:srgbClr val="000000"/>
                </a:solidFill>
                <a:latin typeface="Georgia"/>
                <a:cs typeface="Georgia"/>
              </a:rPr>
              <a:t>in 1996, CIPC is a non-partisan, non-profit statewide organization that seeks to inform public debate and policy decisions on issues affecting the state’s immigrants and their families in order to improve the quality of life for all Californians. CIPC engages in policy advocacy, and </a:t>
            </a:r>
            <a:r>
              <a:rPr lang="en-US" sz="3000" dirty="0" smtClean="0">
                <a:solidFill>
                  <a:srgbClr val="000000"/>
                </a:solidFill>
                <a:latin typeface="Georgia"/>
                <a:cs typeface="Georgia"/>
              </a:rPr>
              <a:t>provides</a:t>
            </a:r>
            <a:r>
              <a:rPr lang="en-US" sz="3000" dirty="0">
                <a:solidFill>
                  <a:srgbClr val="000000"/>
                </a:solidFill>
                <a:latin typeface="Georgia"/>
                <a:cs typeface="Georgia"/>
              </a:rPr>
              <a:t> technical assistance, training and education on immigrant issues. </a:t>
            </a:r>
          </a:p>
        </p:txBody>
      </p:sp>
      <p:pic>
        <p:nvPicPr>
          <p:cNvPr id="3" name="Picture 3" descr="CIPC-logo-transp.gif"/>
          <p:cNvPicPr>
            <a:picLocks noChangeAspect="1"/>
          </p:cNvPicPr>
          <p:nvPr/>
        </p:nvPicPr>
        <p:blipFill>
          <a:blip r:embed="rId2"/>
          <a:srcRect/>
          <a:stretch>
            <a:fillRect/>
          </a:stretch>
        </p:blipFill>
        <p:spPr bwMode="auto">
          <a:xfrm>
            <a:off x="1676400" y="464375"/>
            <a:ext cx="5181600" cy="1382713"/>
          </a:xfrm>
          <a:prstGeom prst="rect">
            <a:avLst/>
          </a:prstGeom>
          <a:noFill/>
          <a:ln w="9525">
            <a:noFill/>
            <a:miter lim="800000"/>
            <a:headEnd/>
            <a:tailEnd/>
          </a:ln>
        </p:spPr>
      </p:pic>
    </p:spTree>
    <p:extLst>
      <p:ext uri="{BB962C8B-B14F-4D97-AF65-F5344CB8AC3E}">
        <p14:creationId xmlns:p14="http://schemas.microsoft.com/office/powerpoint/2010/main" val="2102150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858" y="186267"/>
            <a:ext cx="7263705" cy="1084268"/>
          </a:xfrm>
        </p:spPr>
        <p:txBody>
          <a:bodyPr>
            <a:noAutofit/>
          </a:bodyPr>
          <a:lstStyle/>
          <a:p>
            <a:r>
              <a:rPr lang="en-US" sz="3600" b="1" dirty="0" smtClean="0"/>
              <a:t> </a:t>
            </a:r>
            <a:endParaRPr lang="en-US" sz="3600" b="1" dirty="0"/>
          </a:p>
        </p:txBody>
      </p:sp>
      <p:sp>
        <p:nvSpPr>
          <p:cNvPr id="3" name="Content Placeholder 2"/>
          <p:cNvSpPr>
            <a:spLocks noGrp="1"/>
          </p:cNvSpPr>
          <p:nvPr>
            <p:ph sz="quarter" idx="1"/>
          </p:nvPr>
        </p:nvSpPr>
        <p:spPr>
          <a:xfrm>
            <a:off x="155348" y="1453444"/>
            <a:ext cx="8796726" cy="4889300"/>
          </a:xfrm>
        </p:spPr>
        <p:txBody>
          <a:bodyPr>
            <a:noAutofit/>
          </a:bodyPr>
          <a:lstStyle/>
          <a:p>
            <a:pPr>
              <a:lnSpc>
                <a:spcPct val="80000"/>
              </a:lnSpc>
            </a:pPr>
            <a:r>
              <a:rPr lang="en-US" sz="2400" dirty="0" smtClean="0"/>
              <a:t>These are difficult times for immigrant families</a:t>
            </a:r>
          </a:p>
          <a:p>
            <a:pPr>
              <a:lnSpc>
                <a:spcPct val="80000"/>
              </a:lnSpc>
            </a:pPr>
            <a:endParaRPr lang="en-US" sz="2400" dirty="0" smtClean="0"/>
          </a:p>
          <a:p>
            <a:pPr>
              <a:lnSpc>
                <a:spcPct val="80000"/>
              </a:lnSpc>
            </a:pPr>
            <a:r>
              <a:rPr lang="en-US" sz="2400" dirty="0" smtClean="0"/>
              <a:t>Trump signed Executive Orders advancing aggressive immigration enforcement, and threatening sanctuary cities, and made comments related to access to public benefits.</a:t>
            </a:r>
          </a:p>
          <a:p>
            <a:pPr>
              <a:lnSpc>
                <a:spcPct val="80000"/>
              </a:lnSpc>
            </a:pPr>
            <a:endParaRPr lang="en-US" sz="2400" dirty="0" smtClean="0"/>
          </a:p>
          <a:p>
            <a:pPr>
              <a:lnSpc>
                <a:spcPct val="80000"/>
              </a:lnSpc>
            </a:pPr>
            <a:r>
              <a:rPr lang="en-US" sz="2400" dirty="0" smtClean="0"/>
              <a:t>Administration targeting of immigrants, scare tactics, and draconian detention and deportation machine has caused increased fear and anxiety in immigrant families.</a:t>
            </a:r>
          </a:p>
          <a:p>
            <a:pPr>
              <a:lnSpc>
                <a:spcPct val="80000"/>
              </a:lnSpc>
            </a:pPr>
            <a:endParaRPr lang="en-US" sz="2400" dirty="0" smtClean="0"/>
          </a:p>
          <a:p>
            <a:pPr>
              <a:lnSpc>
                <a:spcPct val="80000"/>
              </a:lnSpc>
            </a:pPr>
            <a:r>
              <a:rPr lang="en-US" sz="2400" dirty="0" smtClean="0"/>
              <a:t>Immigrant families are fearful of enrolling and utilizing health and public benefits</a:t>
            </a:r>
          </a:p>
          <a:p>
            <a:pPr lvl="1">
              <a:lnSpc>
                <a:spcPct val="80000"/>
              </a:lnSpc>
            </a:pPr>
            <a:r>
              <a:rPr lang="en-US" sz="2000" dirty="0" smtClean="0"/>
              <a:t>Missing appointments, or doctor visits</a:t>
            </a:r>
          </a:p>
          <a:p>
            <a:pPr lvl="1">
              <a:lnSpc>
                <a:spcPct val="80000"/>
              </a:lnSpc>
            </a:pPr>
            <a:r>
              <a:rPr lang="en-US" sz="2000" dirty="0" smtClean="0"/>
              <a:t>Asking to be </a:t>
            </a:r>
            <a:r>
              <a:rPr lang="en-US" sz="2000" dirty="0" err="1" smtClean="0"/>
              <a:t>disenroll</a:t>
            </a:r>
            <a:r>
              <a:rPr lang="en-US" sz="2000" dirty="0" smtClean="0"/>
              <a:t> from health and public benefit programs</a:t>
            </a:r>
          </a:p>
          <a:p>
            <a:pPr lvl="1">
              <a:lnSpc>
                <a:spcPct val="80000"/>
              </a:lnSpc>
            </a:pPr>
            <a:r>
              <a:rPr lang="en-US" sz="2000" dirty="0" smtClean="0"/>
              <a:t>Confusion about administrative actions and changes to public charge</a:t>
            </a:r>
          </a:p>
          <a:p>
            <a:pPr marL="0" lvl="0" indent="0">
              <a:lnSpc>
                <a:spcPct val="80000"/>
              </a:lnSpc>
              <a:buNone/>
            </a:pPr>
            <a:endParaRPr lang="en-US" sz="1800" dirty="0" smtClean="0"/>
          </a:p>
          <a:p>
            <a:pPr>
              <a:lnSpc>
                <a:spcPct val="80000"/>
              </a:lnSpc>
            </a:pPr>
            <a:endParaRPr lang="en-US" sz="1800" dirty="0" smtClean="0"/>
          </a:p>
        </p:txBody>
      </p:sp>
      <p:sp>
        <p:nvSpPr>
          <p:cNvPr id="4" name="TextBox 3"/>
          <p:cNvSpPr txBox="1"/>
          <p:nvPr/>
        </p:nvSpPr>
        <p:spPr>
          <a:xfrm>
            <a:off x="669388" y="340800"/>
            <a:ext cx="7672206" cy="553998"/>
          </a:xfrm>
          <a:prstGeom prst="rect">
            <a:avLst/>
          </a:prstGeom>
          <a:noFill/>
        </p:spPr>
        <p:txBody>
          <a:bodyPr wrap="square" rtlCol="0">
            <a:spAutoFit/>
          </a:bodyPr>
          <a:lstStyle/>
          <a:p>
            <a:pPr algn="ctr"/>
            <a:r>
              <a:rPr lang="en-US" sz="3000" b="1" dirty="0" smtClean="0">
                <a:solidFill>
                  <a:srgbClr val="FF6600"/>
                </a:solidFill>
              </a:rPr>
              <a:t>Anti-Immigrant Climate</a:t>
            </a:r>
            <a:endParaRPr lang="en-US" sz="3000" b="1" dirty="0">
              <a:solidFill>
                <a:srgbClr val="FF6600"/>
              </a:solidFill>
            </a:endParaRPr>
          </a:p>
        </p:txBody>
      </p:sp>
    </p:spTree>
    <p:extLst>
      <p:ext uri="{BB962C8B-B14F-4D97-AF65-F5344CB8AC3E}">
        <p14:creationId xmlns:p14="http://schemas.microsoft.com/office/powerpoint/2010/main" val="1304257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7" name="Shape 187"/>
          <p:cNvSpPr txBox="1">
            <a:spLocks noGrp="1"/>
          </p:cNvSpPr>
          <p:nvPr>
            <p:ph type="body" idx="4294967295"/>
          </p:nvPr>
        </p:nvSpPr>
        <p:spPr>
          <a:xfrm>
            <a:off x="548950" y="1568337"/>
            <a:ext cx="8076900" cy="658400"/>
          </a:xfrm>
          <a:prstGeom prst="rect">
            <a:avLst/>
          </a:prstGeom>
        </p:spPr>
        <p:txBody>
          <a:bodyPr vert="horz" lIns="121900" tIns="121900" rIns="121900" bIns="121900" rtlCol="0" anchor="t" anchorCtr="0">
            <a:noAutofit/>
          </a:bodyPr>
          <a:lstStyle/>
          <a:p>
            <a:pPr algn="ctr">
              <a:spcBef>
                <a:spcPts val="0"/>
              </a:spcBef>
              <a:buNone/>
            </a:pPr>
            <a:r>
              <a:rPr lang="en" sz="2400" i="1" dirty="0">
                <a:solidFill>
                  <a:schemeClr val="tx1"/>
                </a:solidFill>
                <a:highlight>
                  <a:srgbClr val="FFCD00"/>
                </a:highlight>
                <a:latin typeface="Lora"/>
                <a:ea typeface="Lora"/>
                <a:cs typeface="Lora"/>
                <a:sym typeface="Lora"/>
              </a:rPr>
              <a:t>Deportation policy creates a climate of fear and paralysis in communities.</a:t>
            </a:r>
          </a:p>
        </p:txBody>
      </p:sp>
      <p:sp>
        <p:nvSpPr>
          <p:cNvPr id="194" name="Shape 194"/>
          <p:cNvSpPr txBox="1">
            <a:spLocks noGrp="1"/>
          </p:cNvSpPr>
          <p:nvPr>
            <p:ph type="body" idx="4294967295"/>
          </p:nvPr>
        </p:nvSpPr>
        <p:spPr>
          <a:xfrm>
            <a:off x="368624" y="3281266"/>
            <a:ext cx="2442300" cy="729200"/>
          </a:xfrm>
          <a:prstGeom prst="rect">
            <a:avLst/>
          </a:prstGeom>
        </p:spPr>
        <p:txBody>
          <a:bodyPr vert="horz" lIns="121900" tIns="121900" rIns="121900" bIns="121900" rtlCol="0" anchor="t" anchorCtr="0">
            <a:noAutofit/>
          </a:bodyPr>
          <a:lstStyle/>
          <a:p>
            <a:pPr algn="ctr">
              <a:spcBef>
                <a:spcPts val="0"/>
              </a:spcBef>
              <a:buNone/>
            </a:pPr>
            <a:r>
              <a:rPr lang="en" sz="2133" dirty="0"/>
              <a:t>People are afraid to drive,</a:t>
            </a:r>
          </a:p>
        </p:txBody>
      </p:sp>
      <p:sp>
        <p:nvSpPr>
          <p:cNvPr id="195" name="Shape 195"/>
          <p:cNvSpPr txBox="1">
            <a:spLocks noGrp="1"/>
          </p:cNvSpPr>
          <p:nvPr>
            <p:ph type="body" idx="4294967295"/>
          </p:nvPr>
        </p:nvSpPr>
        <p:spPr>
          <a:xfrm>
            <a:off x="6668670" y="2742066"/>
            <a:ext cx="2168100" cy="1078400"/>
          </a:xfrm>
          <a:prstGeom prst="rect">
            <a:avLst/>
          </a:prstGeom>
        </p:spPr>
        <p:txBody>
          <a:bodyPr vert="horz" lIns="121900" tIns="121900" rIns="121900" bIns="121900" rtlCol="0" anchor="t" anchorCtr="0">
            <a:noAutofit/>
          </a:bodyPr>
          <a:lstStyle/>
          <a:p>
            <a:pPr marL="0" indent="0" algn="ctr">
              <a:spcBef>
                <a:spcPts val="0"/>
              </a:spcBef>
              <a:buNone/>
            </a:pPr>
            <a:r>
              <a:rPr lang="en" sz="2133" dirty="0"/>
              <a:t>afraid to use parks and exercise outdoors,</a:t>
            </a:r>
          </a:p>
        </p:txBody>
      </p:sp>
      <p:sp>
        <p:nvSpPr>
          <p:cNvPr id="196" name="Shape 196"/>
          <p:cNvSpPr txBox="1">
            <a:spLocks noGrp="1"/>
          </p:cNvSpPr>
          <p:nvPr>
            <p:ph type="body" idx="4294967295"/>
          </p:nvPr>
        </p:nvSpPr>
        <p:spPr>
          <a:xfrm>
            <a:off x="2300437" y="4663241"/>
            <a:ext cx="2235746" cy="1078400"/>
          </a:xfrm>
          <a:prstGeom prst="rect">
            <a:avLst/>
          </a:prstGeom>
        </p:spPr>
        <p:txBody>
          <a:bodyPr vert="horz" lIns="121900" tIns="121900" rIns="121900" bIns="121900" rtlCol="0" anchor="t" anchorCtr="0">
            <a:noAutofit/>
          </a:bodyPr>
          <a:lstStyle/>
          <a:p>
            <a:pPr marL="0" indent="0" algn="ctr">
              <a:spcBef>
                <a:spcPts val="0"/>
              </a:spcBef>
              <a:buNone/>
            </a:pPr>
            <a:r>
              <a:rPr lang="en" sz="2133" dirty="0"/>
              <a:t>afraid to use </a:t>
            </a:r>
            <a:r>
              <a:rPr lang="en" sz="2133" dirty="0" smtClean="0"/>
              <a:t>public services </a:t>
            </a:r>
            <a:r>
              <a:rPr lang="en" sz="2133" dirty="0"/>
              <a:t>like </a:t>
            </a:r>
            <a:r>
              <a:rPr lang="en" sz="2133" dirty="0" smtClean="0"/>
              <a:t>clinics,</a:t>
            </a:r>
            <a:endParaRPr lang="en" sz="2133" dirty="0"/>
          </a:p>
        </p:txBody>
      </p:sp>
      <p:sp>
        <p:nvSpPr>
          <p:cNvPr id="197" name="Shape 197"/>
          <p:cNvSpPr txBox="1">
            <a:spLocks noGrp="1"/>
          </p:cNvSpPr>
          <p:nvPr>
            <p:ph type="body" idx="4294967295"/>
          </p:nvPr>
        </p:nvSpPr>
        <p:spPr>
          <a:xfrm>
            <a:off x="6506578" y="4663241"/>
            <a:ext cx="2442300" cy="1078400"/>
          </a:xfrm>
          <a:prstGeom prst="rect">
            <a:avLst/>
          </a:prstGeom>
        </p:spPr>
        <p:txBody>
          <a:bodyPr vert="horz" lIns="121900" tIns="121900" rIns="121900" bIns="121900" rtlCol="0" anchor="t" anchorCtr="0">
            <a:noAutofit/>
          </a:bodyPr>
          <a:lstStyle/>
          <a:p>
            <a:pPr algn="ctr">
              <a:spcBef>
                <a:spcPts val="0"/>
              </a:spcBef>
              <a:buNone/>
            </a:pPr>
            <a:r>
              <a:rPr lang="en" sz="2133" dirty="0" smtClean="0"/>
              <a:t> </a:t>
            </a:r>
            <a:r>
              <a:rPr lang="en" sz="2133" dirty="0"/>
              <a:t>afraid to get involved in their communities.</a:t>
            </a:r>
          </a:p>
        </p:txBody>
      </p:sp>
      <p:pic>
        <p:nvPicPr>
          <p:cNvPr id="198" name="Shape 198" descr="img_walk_car.jpg"/>
          <p:cNvPicPr preferRelativeResize="0"/>
          <p:nvPr/>
        </p:nvPicPr>
        <p:blipFill>
          <a:blip r:embed="rId3">
            <a:alphaModFix/>
          </a:blip>
          <a:stretch>
            <a:fillRect/>
          </a:stretch>
        </p:blipFill>
        <p:spPr>
          <a:xfrm>
            <a:off x="548950" y="2467980"/>
            <a:ext cx="1040824" cy="729365"/>
          </a:xfrm>
          <a:prstGeom prst="rect">
            <a:avLst/>
          </a:prstGeom>
          <a:noFill/>
          <a:ln>
            <a:noFill/>
          </a:ln>
        </p:spPr>
      </p:pic>
      <p:pic>
        <p:nvPicPr>
          <p:cNvPr id="199" name="Shape 199" descr="img_park.jpg"/>
          <p:cNvPicPr preferRelativeResize="0"/>
          <p:nvPr/>
        </p:nvPicPr>
        <p:blipFill>
          <a:blip r:embed="rId4">
            <a:alphaModFix/>
          </a:blip>
          <a:stretch>
            <a:fillRect/>
          </a:stretch>
        </p:blipFill>
        <p:spPr>
          <a:xfrm>
            <a:off x="4226455" y="2583420"/>
            <a:ext cx="2442215" cy="1227849"/>
          </a:xfrm>
          <a:prstGeom prst="rect">
            <a:avLst/>
          </a:prstGeom>
          <a:noFill/>
          <a:ln>
            <a:noFill/>
          </a:ln>
        </p:spPr>
      </p:pic>
      <p:pic>
        <p:nvPicPr>
          <p:cNvPr id="200" name="Shape 200" descr="img_hospital.jpg"/>
          <p:cNvPicPr preferRelativeResize="0"/>
          <p:nvPr/>
        </p:nvPicPr>
        <p:blipFill>
          <a:blip r:embed="rId5">
            <a:alphaModFix/>
          </a:blip>
          <a:stretch>
            <a:fillRect/>
          </a:stretch>
        </p:blipFill>
        <p:spPr>
          <a:xfrm>
            <a:off x="898839" y="4365467"/>
            <a:ext cx="1580175" cy="1364500"/>
          </a:xfrm>
          <a:prstGeom prst="rect">
            <a:avLst/>
          </a:prstGeom>
          <a:noFill/>
          <a:ln>
            <a:noFill/>
          </a:ln>
        </p:spPr>
      </p:pic>
      <p:pic>
        <p:nvPicPr>
          <p:cNvPr id="201" name="Shape 201" descr="img_separate_homes.jpg"/>
          <p:cNvPicPr preferRelativeResize="0"/>
          <p:nvPr/>
        </p:nvPicPr>
        <p:blipFill>
          <a:blip r:embed="rId6">
            <a:alphaModFix/>
          </a:blip>
          <a:stretch>
            <a:fillRect/>
          </a:stretch>
        </p:blipFill>
        <p:spPr>
          <a:xfrm>
            <a:off x="4861429" y="4651568"/>
            <a:ext cx="1959384" cy="1078399"/>
          </a:xfrm>
          <a:prstGeom prst="rect">
            <a:avLst/>
          </a:prstGeom>
          <a:noFill/>
          <a:ln>
            <a:noFill/>
          </a:ln>
        </p:spPr>
      </p:pic>
      <p:sp>
        <p:nvSpPr>
          <p:cNvPr id="22" name="Shape 186"/>
          <p:cNvSpPr txBox="1">
            <a:spLocks/>
          </p:cNvSpPr>
          <p:nvPr/>
        </p:nvSpPr>
        <p:spPr>
          <a:xfrm>
            <a:off x="420641" y="294626"/>
            <a:ext cx="8231083" cy="925403"/>
          </a:xfrm>
          <a:prstGeom prst="rect">
            <a:avLst/>
          </a:prstGeom>
          <a:solidFill>
            <a:schemeClr val="lt1"/>
          </a:solidFill>
        </p:spPr>
        <p:txBody>
          <a:bodyPr vert="horz" lIns="121900" tIns="121900" rIns="121900" bIns="121900" rtlCol="0" anchor="ctr" anchorCtr="0">
            <a:no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lgn="ctr">
              <a:spcBef>
                <a:spcPts val="0"/>
              </a:spcBef>
              <a:buFont typeface="Wingdings 2"/>
              <a:buNone/>
            </a:pPr>
            <a:r>
              <a:rPr lang="en" sz="2800" b="1" dirty="0" smtClean="0">
                <a:solidFill>
                  <a:srgbClr val="FF6600"/>
                </a:solidFill>
                <a:latin typeface="Georgia"/>
                <a:ea typeface="Lora"/>
                <a:cs typeface="Georgia"/>
                <a:sym typeface="Lora"/>
              </a:rPr>
              <a:t>Fear of Deportation Makes Communities Less Healthy</a:t>
            </a:r>
            <a:endParaRPr lang="en" sz="2800" b="1" dirty="0">
              <a:solidFill>
                <a:srgbClr val="FF6600"/>
              </a:solidFill>
              <a:latin typeface="Georgia"/>
              <a:ea typeface="Lora"/>
              <a:cs typeface="Georgia"/>
              <a:sym typeface="Lora"/>
            </a:endParaRPr>
          </a:p>
        </p:txBody>
      </p:sp>
    </p:spTree>
    <p:extLst>
      <p:ext uri="{BB962C8B-B14F-4D97-AF65-F5344CB8AC3E}">
        <p14:creationId xmlns:p14="http://schemas.microsoft.com/office/powerpoint/2010/main" val="227346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Best Practices &amp; Considerations</a:t>
            </a:r>
            <a:endParaRPr lang="en-US" sz="3200" dirty="0"/>
          </a:p>
        </p:txBody>
      </p:sp>
      <p:sp>
        <p:nvSpPr>
          <p:cNvPr id="3" name="Content Placeholder 2"/>
          <p:cNvSpPr>
            <a:spLocks noGrp="1"/>
          </p:cNvSpPr>
          <p:nvPr>
            <p:ph sz="quarter" idx="1"/>
          </p:nvPr>
        </p:nvSpPr>
        <p:spPr>
          <a:xfrm>
            <a:off x="113792" y="1475154"/>
            <a:ext cx="8910320" cy="5194756"/>
          </a:xfrm>
        </p:spPr>
        <p:txBody>
          <a:bodyPr>
            <a:normAutofit/>
          </a:bodyPr>
          <a:lstStyle/>
          <a:p>
            <a:r>
              <a:rPr lang="en-US" sz="2100" dirty="0" smtClean="0"/>
              <a:t>Be </a:t>
            </a:r>
            <a:r>
              <a:rPr lang="en-US" sz="2100" dirty="0"/>
              <a:t>a strong ally</a:t>
            </a:r>
            <a:r>
              <a:rPr lang="en-US" sz="2100" dirty="0" smtClean="0"/>
              <a:t>. Speak up! Show up!</a:t>
            </a:r>
            <a:endParaRPr lang="en-US" sz="2100" dirty="0"/>
          </a:p>
          <a:p>
            <a:pPr lvl="0"/>
            <a:r>
              <a:rPr lang="en-US" sz="2100" dirty="0"/>
              <a:t>Ask yourself, </a:t>
            </a:r>
            <a:r>
              <a:rPr lang="en-US" sz="2100" i="1" dirty="0"/>
              <a:t>what kind of </a:t>
            </a:r>
            <a:r>
              <a:rPr lang="en-US" sz="2100" i="1" dirty="0" smtClean="0"/>
              <a:t>support </a:t>
            </a:r>
            <a:r>
              <a:rPr lang="en-US" sz="2100" i="1" dirty="0"/>
              <a:t>do I provide to my patient/client that goes beyond my job duties?</a:t>
            </a:r>
            <a:r>
              <a:rPr lang="en-US" sz="2100" dirty="0"/>
              <a:t> </a:t>
            </a:r>
          </a:p>
          <a:p>
            <a:pPr lvl="0"/>
            <a:r>
              <a:rPr lang="en-US" sz="2100" b="1" dirty="0" smtClean="0"/>
              <a:t>Provide </a:t>
            </a:r>
            <a:r>
              <a:rPr lang="en-US" sz="2100" b="1" dirty="0"/>
              <a:t>adequate information and resources</a:t>
            </a:r>
          </a:p>
          <a:p>
            <a:pPr lvl="0"/>
            <a:r>
              <a:rPr lang="en-US" sz="2100" dirty="0" smtClean="0"/>
              <a:t>Educate </a:t>
            </a:r>
            <a:r>
              <a:rPr lang="en-US" sz="2100" dirty="0"/>
              <a:t>others. Provide facts, address assumptions about immigrants, and intervene in situations where misconceptions are being made about an immigrant person. </a:t>
            </a:r>
            <a:endParaRPr lang="en-US" sz="2100" dirty="0" smtClean="0"/>
          </a:p>
          <a:p>
            <a:r>
              <a:rPr lang="en-US" sz="2100" b="1" dirty="0"/>
              <a:t>Identify community resources and partner with organizations that provide legal, education, and other immigrant services and link families to these </a:t>
            </a:r>
            <a:r>
              <a:rPr lang="en-US" sz="2100" b="1" dirty="0" smtClean="0"/>
              <a:t>resources. Consult </a:t>
            </a:r>
            <a:r>
              <a:rPr lang="en-US" sz="2100" b="1" dirty="0"/>
              <a:t>with other agencies or technical experts about immigrant </a:t>
            </a:r>
            <a:r>
              <a:rPr lang="en-US" sz="2100" b="1" dirty="0" smtClean="0"/>
              <a:t>eligibility</a:t>
            </a:r>
            <a:endParaRPr lang="en-US" sz="2100" b="1" dirty="0"/>
          </a:p>
          <a:p>
            <a:pPr lvl="0" fontAlgn="base">
              <a:lnSpc>
                <a:spcPct val="120000"/>
              </a:lnSpc>
            </a:pPr>
            <a:endParaRPr lang="en-US" sz="1500" dirty="0"/>
          </a:p>
          <a:p>
            <a:pPr lvl="0">
              <a:lnSpc>
                <a:spcPct val="120000"/>
              </a:lnSpc>
            </a:pPr>
            <a:endParaRPr lang="en-US" sz="1500" dirty="0"/>
          </a:p>
          <a:p>
            <a:pPr>
              <a:lnSpc>
                <a:spcPct val="120000"/>
              </a:lnSpc>
            </a:pPr>
            <a:endParaRPr lang="en-US" sz="1500" dirty="0" smtClean="0"/>
          </a:p>
          <a:p>
            <a:pPr>
              <a:lnSpc>
                <a:spcPct val="120000"/>
              </a:lnSpc>
            </a:pPr>
            <a:endParaRPr lang="en-US" sz="1500" dirty="0" smtClean="0"/>
          </a:p>
          <a:p>
            <a:pPr>
              <a:lnSpc>
                <a:spcPct val="120000"/>
              </a:lnSpc>
            </a:pPr>
            <a:endParaRPr lang="en-US" sz="1500" dirty="0"/>
          </a:p>
          <a:p>
            <a:pPr lvl="0">
              <a:lnSpc>
                <a:spcPct val="120000"/>
              </a:lnSpc>
            </a:pPr>
            <a:endParaRPr lang="en-US" sz="1500" dirty="0"/>
          </a:p>
          <a:p>
            <a:pPr>
              <a:lnSpc>
                <a:spcPct val="120000"/>
              </a:lnSpc>
            </a:pPr>
            <a:endParaRPr lang="en-US" sz="1500" dirty="0"/>
          </a:p>
          <a:p>
            <a:pPr lvl="0">
              <a:lnSpc>
                <a:spcPct val="120000"/>
              </a:lnSpc>
            </a:pPr>
            <a:endParaRPr lang="en-US" sz="1500" dirty="0" smtClean="0"/>
          </a:p>
          <a:p>
            <a:pPr lvl="0">
              <a:lnSpc>
                <a:spcPct val="120000"/>
              </a:lnSpc>
            </a:pPr>
            <a:endParaRPr lang="en-US" sz="1500" dirty="0"/>
          </a:p>
          <a:p>
            <a:pPr>
              <a:lnSpc>
                <a:spcPct val="120000"/>
              </a:lnSpc>
            </a:pPr>
            <a:endParaRPr lang="en-US" sz="1500" dirty="0"/>
          </a:p>
        </p:txBody>
      </p:sp>
    </p:spTree>
    <p:extLst>
      <p:ext uri="{BB962C8B-B14F-4D97-AF65-F5344CB8AC3E}">
        <p14:creationId xmlns:p14="http://schemas.microsoft.com/office/powerpoint/2010/main" val="1112805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sz="3600" dirty="0" err="1" smtClean="0">
                <a:cs typeface="Arial" panose="020B0604020202020204" pitchFamily="34" charset="0"/>
              </a:rPr>
              <a:t>Best</a:t>
            </a:r>
            <a:r>
              <a:rPr lang="es-ES_tradnl" sz="3600" dirty="0" smtClean="0">
                <a:cs typeface="Arial" panose="020B0604020202020204" pitchFamily="34" charset="0"/>
              </a:rPr>
              <a:t> </a:t>
            </a:r>
            <a:r>
              <a:rPr lang="es-ES_tradnl" sz="3600" dirty="0" err="1" smtClean="0">
                <a:cs typeface="Arial" panose="020B0604020202020204" pitchFamily="34" charset="0"/>
              </a:rPr>
              <a:t>Practices</a:t>
            </a:r>
            <a:r>
              <a:rPr lang="es-ES_tradnl" sz="3600" dirty="0" smtClean="0">
                <a:cs typeface="Arial" panose="020B0604020202020204" pitchFamily="34" charset="0"/>
              </a:rPr>
              <a:t> &amp; </a:t>
            </a:r>
            <a:r>
              <a:rPr lang="es-ES_tradnl" sz="3600" dirty="0" err="1" smtClean="0">
                <a:cs typeface="Arial" panose="020B0604020202020204" pitchFamily="34" charset="0"/>
              </a:rPr>
              <a:t>Considerations</a:t>
            </a:r>
            <a:endParaRPr lang="en-US" dirty="0"/>
          </a:p>
        </p:txBody>
      </p:sp>
      <p:sp>
        <p:nvSpPr>
          <p:cNvPr id="4" name="Rectangle 3"/>
          <p:cNvSpPr/>
          <p:nvPr/>
        </p:nvSpPr>
        <p:spPr>
          <a:xfrm>
            <a:off x="144379" y="1452377"/>
            <a:ext cx="8893743" cy="3647152"/>
          </a:xfrm>
          <a:prstGeom prst="rect">
            <a:avLst/>
          </a:prstGeom>
        </p:spPr>
        <p:txBody>
          <a:bodyPr wrap="square">
            <a:spAutoFit/>
          </a:bodyPr>
          <a:lstStyle/>
          <a:p>
            <a:pPr marL="342900" lvl="0" indent="-342900">
              <a:buClr>
                <a:srgbClr val="FFC000"/>
              </a:buClr>
              <a:buSzPct val="150000"/>
              <a:buFont typeface="Arial" panose="020B0604020202020204" pitchFamily="34" charset="0"/>
              <a:buChar char="•"/>
            </a:pPr>
            <a:r>
              <a:rPr lang="en-US" sz="2100" dirty="0" smtClean="0"/>
              <a:t>Assure </a:t>
            </a:r>
            <a:r>
              <a:rPr lang="en-US" sz="2100" dirty="0"/>
              <a:t>immigrant </a:t>
            </a:r>
            <a:r>
              <a:rPr lang="en-US" sz="2100" dirty="0" smtClean="0"/>
              <a:t>families </a:t>
            </a:r>
            <a:r>
              <a:rPr lang="en-US" sz="2100" dirty="0"/>
              <a:t>they are not alone </a:t>
            </a:r>
            <a:r>
              <a:rPr lang="en-US" sz="2100" dirty="0" smtClean="0"/>
              <a:t>and </a:t>
            </a:r>
            <a:r>
              <a:rPr lang="en-US" sz="2100" dirty="0"/>
              <a:t>that you are here to help </a:t>
            </a:r>
            <a:r>
              <a:rPr lang="en-US" sz="2100" dirty="0" smtClean="0"/>
              <a:t>them.</a:t>
            </a:r>
          </a:p>
          <a:p>
            <a:pPr marL="342900" lvl="0" indent="-342900">
              <a:buClr>
                <a:srgbClr val="FFC000"/>
              </a:buClr>
              <a:buSzPct val="150000"/>
              <a:buFont typeface="Arial" panose="020B0604020202020204" pitchFamily="34" charset="0"/>
              <a:buChar char="•"/>
            </a:pPr>
            <a:r>
              <a:rPr lang="en-US" sz="2100" dirty="0" smtClean="0"/>
              <a:t>Ask </a:t>
            </a:r>
            <a:r>
              <a:rPr lang="en-US" sz="2100" dirty="0"/>
              <a:t>the family which language they prefer to use and have qualified interpreters </a:t>
            </a:r>
            <a:r>
              <a:rPr lang="en-US" sz="2100" dirty="0" smtClean="0"/>
              <a:t>if available.</a:t>
            </a:r>
          </a:p>
          <a:p>
            <a:pPr marL="342900" lvl="0" indent="-342900">
              <a:buClr>
                <a:srgbClr val="FFC000"/>
              </a:buClr>
              <a:buSzPct val="150000"/>
              <a:buFont typeface="Arial" panose="020B0604020202020204" pitchFamily="34" charset="0"/>
              <a:buChar char="•"/>
            </a:pPr>
            <a:r>
              <a:rPr lang="en-US" sz="2100" b="1" dirty="0" smtClean="0"/>
              <a:t>Help </a:t>
            </a:r>
            <a:r>
              <a:rPr lang="en-US" sz="2100" b="1" dirty="0"/>
              <a:t>reduce fear by making sure </a:t>
            </a:r>
            <a:r>
              <a:rPr lang="en-US" sz="2100" b="1" dirty="0" smtClean="0"/>
              <a:t>internal </a:t>
            </a:r>
            <a:r>
              <a:rPr lang="en-US" sz="2100" b="1" dirty="0"/>
              <a:t>policies and practices do not create additional obstacles for </a:t>
            </a:r>
            <a:r>
              <a:rPr lang="en-US" sz="2100" b="1" dirty="0" smtClean="0"/>
              <a:t>immigrants.</a:t>
            </a:r>
          </a:p>
          <a:p>
            <a:pPr marL="342900" lvl="0" indent="-342900">
              <a:buClr>
                <a:srgbClr val="FFC000"/>
              </a:buClr>
              <a:buSzPct val="150000"/>
              <a:buFont typeface="Arial" panose="020B0604020202020204" pitchFamily="34" charset="0"/>
              <a:buChar char="•"/>
            </a:pPr>
            <a:r>
              <a:rPr lang="en-US" sz="2100" dirty="0" smtClean="0"/>
              <a:t>Provide </a:t>
            </a:r>
            <a:r>
              <a:rPr lang="en-US" sz="2100" dirty="0"/>
              <a:t>empathetic and patient-centered care by listening and addressing fears and </a:t>
            </a:r>
            <a:r>
              <a:rPr lang="en-US" sz="2100" dirty="0" smtClean="0"/>
              <a:t>concerns</a:t>
            </a:r>
          </a:p>
          <a:p>
            <a:pPr marL="342900" lvl="0" indent="-342900">
              <a:buClr>
                <a:srgbClr val="FFC000"/>
              </a:buClr>
              <a:buSzPct val="150000"/>
              <a:buFont typeface="Arial" panose="020B0604020202020204" pitchFamily="34" charset="0"/>
              <a:buChar char="•"/>
            </a:pPr>
            <a:r>
              <a:rPr lang="en-US" sz="2100" b="1" dirty="0" smtClean="0"/>
              <a:t>Provide </a:t>
            </a:r>
            <a:r>
              <a:rPr lang="en-US" sz="2100" b="1" dirty="0"/>
              <a:t>training for all </a:t>
            </a:r>
            <a:r>
              <a:rPr lang="en-US" sz="2100" b="1" dirty="0" smtClean="0"/>
              <a:t>staff and volunteers </a:t>
            </a:r>
            <a:r>
              <a:rPr lang="en-US" sz="2100" b="1" dirty="0"/>
              <a:t>on how to work with </a:t>
            </a:r>
            <a:r>
              <a:rPr lang="en-US" sz="2100" b="1" dirty="0" smtClean="0"/>
              <a:t>immigrants</a:t>
            </a:r>
            <a:endParaRPr lang="en-US" sz="2100" b="1" dirty="0"/>
          </a:p>
          <a:p>
            <a:pPr marL="342900" lvl="0" indent="-342900">
              <a:buClr>
                <a:srgbClr val="FFC000"/>
              </a:buClr>
              <a:buSzPct val="150000"/>
              <a:buFont typeface="Arial" panose="020B0604020202020204" pitchFamily="34" charset="0"/>
              <a:buChar char="•"/>
            </a:pPr>
            <a:endParaRPr lang="en-US" sz="2100" b="1" dirty="0"/>
          </a:p>
        </p:txBody>
      </p:sp>
    </p:spTree>
    <p:extLst>
      <p:ext uri="{BB962C8B-B14F-4D97-AF65-F5344CB8AC3E}">
        <p14:creationId xmlns:p14="http://schemas.microsoft.com/office/powerpoint/2010/main" val="1131154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Sensitive Locations</a:t>
            </a:r>
            <a:endParaRPr lang="en-US" sz="3200" dirty="0"/>
          </a:p>
        </p:txBody>
      </p:sp>
      <p:sp>
        <p:nvSpPr>
          <p:cNvPr id="3" name="Content Placeholder 2"/>
          <p:cNvSpPr>
            <a:spLocks noGrp="1"/>
          </p:cNvSpPr>
          <p:nvPr>
            <p:ph sz="quarter" idx="1"/>
          </p:nvPr>
        </p:nvSpPr>
        <p:spPr>
          <a:xfrm>
            <a:off x="113792" y="1420091"/>
            <a:ext cx="8910320" cy="5249819"/>
          </a:xfrm>
        </p:spPr>
        <p:txBody>
          <a:bodyPr>
            <a:normAutofit/>
          </a:bodyPr>
          <a:lstStyle/>
          <a:p>
            <a:pPr fontAlgn="base"/>
            <a:r>
              <a:rPr lang="en-US" sz="1800" dirty="0" smtClean="0"/>
              <a:t>Schools, community centers, libraries, churches are </a:t>
            </a:r>
            <a:r>
              <a:rPr lang="en-US" sz="1800" dirty="0"/>
              <a:t>gathering places and resource hubs </a:t>
            </a:r>
            <a:r>
              <a:rPr lang="en-US" sz="1800" dirty="0" smtClean="0"/>
              <a:t>for those that </a:t>
            </a:r>
            <a:r>
              <a:rPr lang="en-US" sz="1800" dirty="0"/>
              <a:t>may not have access </a:t>
            </a:r>
            <a:r>
              <a:rPr lang="en-US" sz="1800" dirty="0" smtClean="0"/>
              <a:t>or are fearful to receive those </a:t>
            </a:r>
            <a:r>
              <a:rPr lang="en-US" sz="1800" dirty="0"/>
              <a:t>resources elsewhere. </a:t>
            </a:r>
            <a:endParaRPr lang="en-US" sz="1800" dirty="0" smtClean="0"/>
          </a:p>
          <a:p>
            <a:pPr fontAlgn="base"/>
            <a:r>
              <a:rPr lang="en-US" sz="1800" dirty="0" smtClean="0"/>
              <a:t>ICE Memo (2011) – Enforcement Actions at or Focused on Sensitive Locations</a:t>
            </a:r>
          </a:p>
          <a:p>
            <a:pPr lvl="1" fontAlgn="base"/>
            <a:r>
              <a:rPr lang="en-US" sz="1800" dirty="0" smtClean="0"/>
              <a:t>Memo considers schools, churches, hospitals, a site of a funeral, wedding, or other religious services, and a site of public demonstrations to sensitive </a:t>
            </a:r>
            <a:r>
              <a:rPr lang="en-US" sz="1800" dirty="0"/>
              <a:t>spaces for conducting enforcement </a:t>
            </a:r>
            <a:endParaRPr lang="en-US" sz="1800" dirty="0" smtClean="0"/>
          </a:p>
          <a:p>
            <a:pPr lvl="1" fontAlgn="base"/>
            <a:r>
              <a:rPr lang="en-US" sz="1800" dirty="0" smtClean="0"/>
              <a:t>This policy is still in place.</a:t>
            </a:r>
          </a:p>
          <a:p>
            <a:pPr fontAlgn="base"/>
            <a:r>
              <a:rPr lang="en-US" sz="1800" dirty="0" smtClean="0"/>
              <a:t>Limitations to sensitive locations</a:t>
            </a:r>
          </a:p>
          <a:p>
            <a:pPr fontAlgn="base"/>
            <a:r>
              <a:rPr lang="en-US" sz="1800" dirty="0" smtClean="0"/>
              <a:t>Efforts to declare safe spaces for immigrant communities and ensure privacy of personal information.</a:t>
            </a:r>
          </a:p>
          <a:p>
            <a:pPr lvl="1" fontAlgn="base"/>
            <a:r>
              <a:rPr lang="en-US" sz="1800" dirty="0" smtClean="0"/>
              <a:t>SB 54 (de Leon) – CA Values Act</a:t>
            </a:r>
          </a:p>
          <a:p>
            <a:pPr lvl="1" fontAlgn="base"/>
            <a:r>
              <a:rPr lang="en-US" sz="1800" dirty="0" smtClean="0"/>
              <a:t>SB 244 (Lara) – </a:t>
            </a:r>
            <a:r>
              <a:rPr lang="en-US" sz="1800" dirty="0"/>
              <a:t>P</a:t>
            </a:r>
            <a:r>
              <a:rPr lang="en-US" sz="1800" dirty="0" smtClean="0"/>
              <a:t>rivacy Protection Act </a:t>
            </a:r>
            <a:endParaRPr lang="en-US" sz="1800" dirty="0"/>
          </a:p>
          <a:p>
            <a:pPr fontAlgn="base"/>
            <a:endParaRPr lang="en-US" sz="1600" dirty="0"/>
          </a:p>
          <a:p>
            <a:pPr fontAlgn="base"/>
            <a:endParaRPr lang="en-US" sz="1600" b="1" dirty="0"/>
          </a:p>
          <a:p>
            <a:pPr>
              <a:lnSpc>
                <a:spcPct val="120000"/>
              </a:lnSpc>
            </a:pPr>
            <a:endParaRPr lang="en-US" sz="1600" b="1" dirty="0" smtClean="0"/>
          </a:p>
          <a:p>
            <a:pPr>
              <a:lnSpc>
                <a:spcPct val="120000"/>
              </a:lnSpc>
            </a:pPr>
            <a:endParaRPr lang="en-US" sz="1600" dirty="0"/>
          </a:p>
          <a:p>
            <a:pPr lvl="0">
              <a:lnSpc>
                <a:spcPct val="120000"/>
              </a:lnSpc>
            </a:pPr>
            <a:endParaRPr lang="en-US" sz="1500" dirty="0"/>
          </a:p>
          <a:p>
            <a:pPr>
              <a:lnSpc>
                <a:spcPct val="120000"/>
              </a:lnSpc>
            </a:pPr>
            <a:endParaRPr lang="en-US" sz="1500" dirty="0" smtClean="0"/>
          </a:p>
          <a:p>
            <a:pPr>
              <a:lnSpc>
                <a:spcPct val="120000"/>
              </a:lnSpc>
            </a:pPr>
            <a:endParaRPr lang="en-US" sz="1500" dirty="0" smtClean="0"/>
          </a:p>
          <a:p>
            <a:pPr>
              <a:lnSpc>
                <a:spcPct val="120000"/>
              </a:lnSpc>
            </a:pPr>
            <a:endParaRPr lang="en-US" sz="1500" dirty="0"/>
          </a:p>
          <a:p>
            <a:pPr lvl="0">
              <a:lnSpc>
                <a:spcPct val="120000"/>
              </a:lnSpc>
            </a:pPr>
            <a:endParaRPr lang="en-US" sz="1500" dirty="0"/>
          </a:p>
          <a:p>
            <a:pPr>
              <a:lnSpc>
                <a:spcPct val="120000"/>
              </a:lnSpc>
            </a:pPr>
            <a:endParaRPr lang="en-US" sz="1500" dirty="0"/>
          </a:p>
          <a:p>
            <a:pPr lvl="0">
              <a:lnSpc>
                <a:spcPct val="120000"/>
              </a:lnSpc>
            </a:pPr>
            <a:endParaRPr lang="en-US" sz="1500" dirty="0" smtClean="0"/>
          </a:p>
          <a:p>
            <a:pPr lvl="0">
              <a:lnSpc>
                <a:spcPct val="120000"/>
              </a:lnSpc>
            </a:pPr>
            <a:endParaRPr lang="en-US" sz="1500" dirty="0"/>
          </a:p>
          <a:p>
            <a:pPr>
              <a:lnSpc>
                <a:spcPct val="120000"/>
              </a:lnSpc>
            </a:pPr>
            <a:endParaRPr lang="en-US" sz="1500" dirty="0"/>
          </a:p>
        </p:txBody>
      </p:sp>
    </p:spTree>
    <p:extLst>
      <p:ext uri="{BB962C8B-B14F-4D97-AF65-F5344CB8AC3E}">
        <p14:creationId xmlns:p14="http://schemas.microsoft.com/office/powerpoint/2010/main" val="2782015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pic>
        <p:nvPicPr>
          <p:cNvPr id="297" name="Shape 297" descr="img_poster_sfphd.jpg"/>
          <p:cNvPicPr preferRelativeResize="0"/>
          <p:nvPr/>
        </p:nvPicPr>
        <p:blipFill>
          <a:blip r:embed="rId3">
            <a:alphaModFix amt="96000"/>
          </a:blip>
          <a:stretch>
            <a:fillRect/>
          </a:stretch>
        </p:blipFill>
        <p:spPr>
          <a:xfrm rot="126997">
            <a:off x="5968184" y="1377259"/>
            <a:ext cx="2851200" cy="4919261"/>
          </a:xfrm>
          <a:prstGeom prst="rect">
            <a:avLst/>
          </a:prstGeom>
          <a:noFill/>
          <a:ln>
            <a:noFill/>
          </a:ln>
        </p:spPr>
      </p:pic>
      <p:cxnSp>
        <p:nvCxnSpPr>
          <p:cNvPr id="298" name="Shape 298"/>
          <p:cNvCxnSpPr/>
          <p:nvPr/>
        </p:nvCxnSpPr>
        <p:spPr>
          <a:xfrm>
            <a:off x="17800" y="1004933"/>
            <a:ext cx="9139200" cy="3600"/>
          </a:xfrm>
          <a:prstGeom prst="straightConnector1">
            <a:avLst/>
          </a:prstGeom>
          <a:noFill/>
          <a:ln w="9525" cap="flat" cmpd="sng">
            <a:solidFill>
              <a:schemeClr val="accent4"/>
            </a:solidFill>
            <a:prstDash val="solid"/>
            <a:round/>
            <a:headEnd type="none" w="lg" len="lg"/>
            <a:tailEnd type="none" w="lg" len="lg"/>
          </a:ln>
        </p:spPr>
      </p:cxnSp>
      <p:sp>
        <p:nvSpPr>
          <p:cNvPr id="300" name="Shape 300"/>
          <p:cNvSpPr txBox="1">
            <a:spLocks noGrp="1"/>
          </p:cNvSpPr>
          <p:nvPr>
            <p:ph type="body" idx="4294967295"/>
          </p:nvPr>
        </p:nvSpPr>
        <p:spPr>
          <a:xfrm>
            <a:off x="581575" y="274577"/>
            <a:ext cx="8327679" cy="733956"/>
          </a:xfrm>
          <a:prstGeom prst="rect">
            <a:avLst/>
          </a:prstGeom>
          <a:solidFill>
            <a:schemeClr val="lt1"/>
          </a:solidFill>
        </p:spPr>
        <p:txBody>
          <a:bodyPr vert="horz" lIns="121900" tIns="121900" rIns="121900" bIns="121900" rtlCol="0" anchor="ctr" anchorCtr="0">
            <a:noAutofit/>
          </a:bodyPr>
          <a:lstStyle/>
          <a:p>
            <a:pPr algn="ctr">
              <a:spcBef>
                <a:spcPts val="0"/>
              </a:spcBef>
              <a:buNone/>
            </a:pPr>
            <a:r>
              <a:rPr lang="en" sz="2800" b="1" dirty="0">
                <a:solidFill>
                  <a:srgbClr val="FF6600"/>
                </a:solidFill>
                <a:latin typeface="Georgia"/>
                <a:ea typeface="Lora"/>
                <a:cs typeface="Georgia"/>
                <a:sym typeface="Lora"/>
              </a:rPr>
              <a:t>What </a:t>
            </a:r>
            <a:r>
              <a:rPr lang="en-US" sz="2800" b="1" dirty="0" smtClean="0">
                <a:solidFill>
                  <a:srgbClr val="FF6600"/>
                </a:solidFill>
                <a:latin typeface="Georgia"/>
                <a:ea typeface="Lora"/>
                <a:cs typeface="Georgia"/>
                <a:sym typeface="Lora"/>
              </a:rPr>
              <a:t>Centers</a:t>
            </a:r>
            <a:r>
              <a:rPr lang="en" sz="2800" b="1" dirty="0" smtClean="0">
                <a:solidFill>
                  <a:srgbClr val="FF6600"/>
                </a:solidFill>
                <a:latin typeface="Georgia"/>
                <a:ea typeface="Lora"/>
                <a:cs typeface="Georgia"/>
                <a:sym typeface="Lora"/>
              </a:rPr>
              <a:t> &amp; Providers Can </a:t>
            </a:r>
            <a:r>
              <a:rPr lang="en" sz="2800" b="1" dirty="0">
                <a:solidFill>
                  <a:srgbClr val="FF6600"/>
                </a:solidFill>
                <a:latin typeface="Georgia"/>
                <a:ea typeface="Lora"/>
                <a:cs typeface="Georgia"/>
                <a:sym typeface="Lora"/>
              </a:rPr>
              <a:t>Do</a:t>
            </a:r>
          </a:p>
        </p:txBody>
      </p:sp>
      <p:sp>
        <p:nvSpPr>
          <p:cNvPr id="301" name="Shape 301"/>
          <p:cNvSpPr txBox="1">
            <a:spLocks noGrp="1"/>
          </p:cNvSpPr>
          <p:nvPr>
            <p:ph type="body" idx="4294967295"/>
          </p:nvPr>
        </p:nvSpPr>
        <p:spPr>
          <a:xfrm>
            <a:off x="343275" y="1403114"/>
            <a:ext cx="5535038" cy="5454885"/>
          </a:xfrm>
          <a:prstGeom prst="rect">
            <a:avLst/>
          </a:prstGeom>
        </p:spPr>
        <p:txBody>
          <a:bodyPr vert="horz" lIns="121900" tIns="121900" rIns="121900" bIns="121900" rtlCol="0" anchor="t" anchorCtr="0">
            <a:noAutofit/>
          </a:bodyPr>
          <a:lstStyle/>
          <a:p>
            <a:pPr marL="609585" indent="-457189">
              <a:spcBef>
                <a:spcPts val="0"/>
              </a:spcBef>
              <a:spcAft>
                <a:spcPts val="1333"/>
              </a:spcAft>
              <a:buSzPct val="100000"/>
            </a:pPr>
            <a:r>
              <a:rPr lang="en" sz="2200" dirty="0" smtClean="0"/>
              <a:t>Publicly </a:t>
            </a:r>
            <a:r>
              <a:rPr lang="en" sz="2200" dirty="0"/>
              <a:t>state </a:t>
            </a:r>
            <a:r>
              <a:rPr lang="en" sz="2200" dirty="0" smtClean="0"/>
              <a:t>center’s commitment to serving all, regardless of immigration status, and ensuring their protection</a:t>
            </a:r>
            <a:endParaRPr lang="en-US" sz="2200" dirty="0" smtClean="0"/>
          </a:p>
          <a:p>
            <a:pPr marL="883905" lvl="1" indent="-457189">
              <a:spcBef>
                <a:spcPts val="0"/>
              </a:spcBef>
              <a:spcAft>
                <a:spcPts val="1333"/>
              </a:spcAft>
              <a:buSzPct val="100000"/>
            </a:pPr>
            <a:r>
              <a:rPr lang="en-US" sz="1700" dirty="0" smtClean="0"/>
              <a:t>Message to families</a:t>
            </a:r>
            <a:endParaRPr lang="en" sz="1700" dirty="0"/>
          </a:p>
          <a:p>
            <a:pPr marL="609585" indent="-457189">
              <a:spcBef>
                <a:spcPts val="0"/>
              </a:spcBef>
              <a:spcAft>
                <a:spcPts val="1333"/>
              </a:spcAft>
              <a:buSzPct val="100000"/>
            </a:pPr>
            <a:r>
              <a:rPr lang="en" sz="2200" dirty="0" smtClean="0"/>
              <a:t>Make signs &amp; documents in </a:t>
            </a:r>
            <a:r>
              <a:rPr lang="en" sz="2200" dirty="0"/>
              <a:t>multiple </a:t>
            </a:r>
            <a:r>
              <a:rPr lang="en" sz="2200" dirty="0" smtClean="0"/>
              <a:t>languages, linguistically </a:t>
            </a:r>
            <a:r>
              <a:rPr lang="en" sz="2200" dirty="0"/>
              <a:t>sensitive, and avoid alienating </a:t>
            </a:r>
            <a:r>
              <a:rPr lang="en" sz="2200" dirty="0" smtClean="0"/>
              <a:t>vocabulary</a:t>
            </a:r>
          </a:p>
          <a:p>
            <a:pPr marL="609585" indent="-457189">
              <a:spcBef>
                <a:spcPts val="0"/>
              </a:spcBef>
              <a:spcAft>
                <a:spcPts val="1333"/>
              </a:spcAft>
              <a:buSzPct val="100000"/>
            </a:pPr>
            <a:r>
              <a:rPr lang="en" sz="2200" dirty="0" smtClean="0"/>
              <a:t>Learn about religious practices and cultural preferences, but don’t generalize</a:t>
            </a:r>
          </a:p>
        </p:txBody>
      </p:sp>
    </p:spTree>
    <p:extLst>
      <p:ext uri="{BB962C8B-B14F-4D97-AF65-F5344CB8AC3E}">
        <p14:creationId xmlns:p14="http://schemas.microsoft.com/office/powerpoint/2010/main" val="3112405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cxnSp>
        <p:nvCxnSpPr>
          <p:cNvPr id="298" name="Shape 298"/>
          <p:cNvCxnSpPr/>
          <p:nvPr/>
        </p:nvCxnSpPr>
        <p:spPr>
          <a:xfrm>
            <a:off x="17800" y="1004933"/>
            <a:ext cx="9139200" cy="3600"/>
          </a:xfrm>
          <a:prstGeom prst="straightConnector1">
            <a:avLst/>
          </a:prstGeom>
          <a:noFill/>
          <a:ln w="9525" cap="flat" cmpd="sng">
            <a:solidFill>
              <a:schemeClr val="accent4"/>
            </a:solidFill>
            <a:prstDash val="solid"/>
            <a:round/>
            <a:headEnd type="none" w="lg" len="lg"/>
            <a:tailEnd type="none" w="lg" len="lg"/>
          </a:ln>
        </p:spPr>
      </p:cxnSp>
      <p:sp>
        <p:nvSpPr>
          <p:cNvPr id="300" name="Shape 300"/>
          <p:cNvSpPr txBox="1">
            <a:spLocks noGrp="1"/>
          </p:cNvSpPr>
          <p:nvPr>
            <p:ph type="body" idx="4294967295"/>
          </p:nvPr>
        </p:nvSpPr>
        <p:spPr>
          <a:xfrm>
            <a:off x="581575" y="274577"/>
            <a:ext cx="8327679" cy="733956"/>
          </a:xfrm>
          <a:prstGeom prst="rect">
            <a:avLst/>
          </a:prstGeom>
          <a:solidFill>
            <a:schemeClr val="lt1"/>
          </a:solidFill>
        </p:spPr>
        <p:txBody>
          <a:bodyPr vert="horz" lIns="121900" tIns="121900" rIns="121900" bIns="121900" rtlCol="0" anchor="ctr" anchorCtr="0">
            <a:noAutofit/>
          </a:bodyPr>
          <a:lstStyle/>
          <a:p>
            <a:pPr algn="ctr">
              <a:spcBef>
                <a:spcPts val="0"/>
              </a:spcBef>
              <a:buNone/>
            </a:pPr>
            <a:r>
              <a:rPr lang="en" sz="2800" b="1" dirty="0">
                <a:solidFill>
                  <a:srgbClr val="FF6600"/>
                </a:solidFill>
                <a:latin typeface="Georgia"/>
                <a:ea typeface="Lora"/>
                <a:cs typeface="Georgia"/>
                <a:sym typeface="Lora"/>
              </a:rPr>
              <a:t>What </a:t>
            </a:r>
            <a:r>
              <a:rPr lang="en-US" sz="2800" b="1" dirty="0" smtClean="0">
                <a:solidFill>
                  <a:srgbClr val="FF6600"/>
                </a:solidFill>
                <a:latin typeface="Georgia"/>
                <a:ea typeface="Lora"/>
                <a:cs typeface="Georgia"/>
                <a:sym typeface="Lora"/>
              </a:rPr>
              <a:t>Centers</a:t>
            </a:r>
            <a:r>
              <a:rPr lang="en" sz="2800" b="1" dirty="0" smtClean="0">
                <a:solidFill>
                  <a:srgbClr val="FF6600"/>
                </a:solidFill>
                <a:latin typeface="Georgia"/>
                <a:ea typeface="Lora"/>
                <a:cs typeface="Georgia"/>
                <a:sym typeface="Lora"/>
              </a:rPr>
              <a:t> &amp; Providers Can </a:t>
            </a:r>
            <a:r>
              <a:rPr lang="en" sz="2800" b="1" dirty="0">
                <a:solidFill>
                  <a:srgbClr val="FF6600"/>
                </a:solidFill>
                <a:latin typeface="Georgia"/>
                <a:ea typeface="Lora"/>
                <a:cs typeface="Georgia"/>
                <a:sym typeface="Lora"/>
              </a:rPr>
              <a:t>Do</a:t>
            </a:r>
          </a:p>
        </p:txBody>
      </p:sp>
      <p:sp>
        <p:nvSpPr>
          <p:cNvPr id="301" name="Shape 301"/>
          <p:cNvSpPr txBox="1">
            <a:spLocks noGrp="1"/>
          </p:cNvSpPr>
          <p:nvPr>
            <p:ph type="body" idx="4294967295"/>
          </p:nvPr>
        </p:nvSpPr>
        <p:spPr>
          <a:xfrm>
            <a:off x="223129" y="1403114"/>
            <a:ext cx="8496068" cy="5454885"/>
          </a:xfrm>
          <a:prstGeom prst="rect">
            <a:avLst/>
          </a:prstGeom>
        </p:spPr>
        <p:txBody>
          <a:bodyPr vert="horz" lIns="121900" tIns="121900" rIns="121900" bIns="121900" rtlCol="0" anchor="t" anchorCtr="0">
            <a:noAutofit/>
          </a:bodyPr>
          <a:lstStyle/>
          <a:p>
            <a:pPr marL="495296" indent="-342900">
              <a:spcBef>
                <a:spcPts val="0"/>
              </a:spcBef>
              <a:spcAft>
                <a:spcPts val="1333"/>
              </a:spcAft>
              <a:buSzPct val="100000"/>
            </a:pPr>
            <a:r>
              <a:rPr lang="en-US" sz="2000" dirty="0" smtClean="0"/>
              <a:t>Adopt internal policies and procedures that limit law enforcement in the premises </a:t>
            </a:r>
          </a:p>
          <a:p>
            <a:pPr marL="495296" indent="-342900">
              <a:spcBef>
                <a:spcPts val="0"/>
              </a:spcBef>
              <a:spcAft>
                <a:spcPts val="1333"/>
              </a:spcAft>
              <a:buSzPct val="100000"/>
            </a:pPr>
            <a:r>
              <a:rPr lang="en-US" sz="2000" dirty="0" smtClean="0"/>
              <a:t>Establish </a:t>
            </a:r>
            <a:r>
              <a:rPr lang="en-US" sz="2000" dirty="0"/>
              <a:t>an ICE Protocol and train staff on procedure and </a:t>
            </a:r>
            <a:r>
              <a:rPr lang="en-US" sz="2000" dirty="0" smtClean="0"/>
              <a:t>policies</a:t>
            </a:r>
            <a:endParaRPr lang="en-US" sz="2000" dirty="0"/>
          </a:p>
          <a:p>
            <a:pPr marL="883905" lvl="1" indent="-457189">
              <a:lnSpc>
                <a:spcPct val="70000"/>
              </a:lnSpc>
              <a:spcBef>
                <a:spcPts val="0"/>
              </a:spcBef>
              <a:spcAft>
                <a:spcPts val="1333"/>
              </a:spcAft>
              <a:buSzPct val="100000"/>
            </a:pPr>
            <a:r>
              <a:rPr lang="en-US" sz="1400" dirty="0" smtClean="0"/>
              <a:t>What does an ICE agent look like</a:t>
            </a:r>
          </a:p>
          <a:p>
            <a:pPr marL="883905" lvl="1" indent="-457189">
              <a:lnSpc>
                <a:spcPct val="70000"/>
              </a:lnSpc>
              <a:spcBef>
                <a:spcPts val="0"/>
              </a:spcBef>
              <a:spcAft>
                <a:spcPts val="1333"/>
              </a:spcAft>
              <a:buSzPct val="100000"/>
            </a:pPr>
            <a:r>
              <a:rPr lang="en-US" sz="1400" dirty="0" smtClean="0"/>
              <a:t>What to do if </a:t>
            </a:r>
            <a:r>
              <a:rPr lang="en-US" sz="1400" dirty="0"/>
              <a:t>immigration agents enter the healthcare </a:t>
            </a:r>
            <a:r>
              <a:rPr lang="en-US" sz="1400" dirty="0" smtClean="0"/>
              <a:t>facility</a:t>
            </a:r>
          </a:p>
          <a:p>
            <a:pPr marL="883905" lvl="1" indent="-457189">
              <a:lnSpc>
                <a:spcPct val="70000"/>
              </a:lnSpc>
              <a:spcBef>
                <a:spcPts val="0"/>
              </a:spcBef>
              <a:spcAft>
                <a:spcPts val="1333"/>
              </a:spcAft>
              <a:buSzPct val="100000"/>
            </a:pPr>
            <a:r>
              <a:rPr lang="en-US" sz="1400" dirty="0" smtClean="0"/>
              <a:t>Practice a </a:t>
            </a:r>
            <a:r>
              <a:rPr lang="en-US" sz="1400" dirty="0"/>
              <a:t>scenario and role-play responses </a:t>
            </a:r>
          </a:p>
          <a:p>
            <a:pPr marL="883905" lvl="1" indent="-457189">
              <a:lnSpc>
                <a:spcPct val="70000"/>
              </a:lnSpc>
              <a:spcBef>
                <a:spcPts val="0"/>
              </a:spcBef>
              <a:spcAft>
                <a:spcPts val="1333"/>
              </a:spcAft>
              <a:buSzPct val="100000"/>
            </a:pPr>
            <a:r>
              <a:rPr lang="en-US" sz="1400" dirty="0" smtClean="0"/>
              <a:t>What does a warrant look like and when is it valid</a:t>
            </a:r>
            <a:endParaRPr lang="en-US" sz="1400" dirty="0"/>
          </a:p>
          <a:p>
            <a:pPr marL="883905" lvl="1" indent="-457189">
              <a:lnSpc>
                <a:spcPct val="70000"/>
              </a:lnSpc>
              <a:spcBef>
                <a:spcPts val="0"/>
              </a:spcBef>
              <a:spcAft>
                <a:spcPts val="1333"/>
              </a:spcAft>
              <a:buSzPct val="100000"/>
            </a:pPr>
            <a:r>
              <a:rPr lang="en-US" sz="1400" dirty="0" smtClean="0"/>
              <a:t>Where do you keep sensitive documents and patient information</a:t>
            </a:r>
          </a:p>
          <a:p>
            <a:pPr marL="883905" lvl="1" indent="-457189">
              <a:lnSpc>
                <a:spcPct val="70000"/>
              </a:lnSpc>
              <a:spcBef>
                <a:spcPts val="0"/>
              </a:spcBef>
              <a:spcAft>
                <a:spcPts val="1333"/>
              </a:spcAft>
              <a:buSzPct val="100000"/>
            </a:pPr>
            <a:r>
              <a:rPr lang="en-US" sz="1400" dirty="0" smtClean="0"/>
              <a:t>How to report a violation</a:t>
            </a:r>
          </a:p>
          <a:p>
            <a:pPr marL="609585" indent="-457189">
              <a:spcBef>
                <a:spcPts val="0"/>
              </a:spcBef>
              <a:spcAft>
                <a:spcPts val="1333"/>
              </a:spcAft>
              <a:buSzPct val="100000"/>
            </a:pPr>
            <a:r>
              <a:rPr lang="en-US" sz="2000" dirty="0" smtClean="0"/>
              <a:t>Prepare Know Your Rights materials and consider providing this information while families wait for their food or when they drop off their child</a:t>
            </a:r>
          </a:p>
          <a:p>
            <a:pPr marL="609585" indent="-457189">
              <a:spcBef>
                <a:spcPts val="0"/>
              </a:spcBef>
              <a:spcAft>
                <a:spcPts val="1333"/>
              </a:spcAft>
              <a:buSzPct val="100000"/>
            </a:pPr>
            <a:r>
              <a:rPr lang="en-US" sz="2000" dirty="0" smtClean="0"/>
              <a:t>Build relationship with a legal center or attorney to refer families to, seek advice of policy and procedures, and if ICE does enter a facility </a:t>
            </a:r>
          </a:p>
          <a:p>
            <a:pPr marL="883905" lvl="1" indent="-457189">
              <a:spcBef>
                <a:spcPts val="0"/>
              </a:spcBef>
              <a:spcAft>
                <a:spcPts val="1333"/>
              </a:spcAft>
              <a:buSzPct val="100000"/>
            </a:pPr>
            <a:endParaRPr lang="en-US" sz="1600" dirty="0" smtClean="0"/>
          </a:p>
          <a:p>
            <a:pPr marL="609585" indent="-457189">
              <a:spcBef>
                <a:spcPts val="0"/>
              </a:spcBef>
              <a:spcAft>
                <a:spcPts val="1333"/>
              </a:spcAft>
              <a:buSzPct val="100000"/>
            </a:pPr>
            <a:endParaRPr lang="en" sz="1600" dirty="0" smtClean="0"/>
          </a:p>
        </p:txBody>
      </p:sp>
    </p:spTree>
    <p:extLst>
      <p:ext uri="{BB962C8B-B14F-4D97-AF65-F5344CB8AC3E}">
        <p14:creationId xmlns:p14="http://schemas.microsoft.com/office/powerpoint/2010/main" val="20683275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Civic.thmx</Template>
  <TotalTime>7179</TotalTime>
  <Words>820</Words>
  <Application>Microsoft Office PowerPoint</Application>
  <PresentationFormat>On-screen Show (4:3)</PresentationFormat>
  <Paragraphs>105</Paragraphs>
  <Slides>10</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Georgia</vt:lpstr>
      <vt:lpstr>Lora</vt:lpstr>
      <vt:lpstr>Quattrocento Sans</vt:lpstr>
      <vt:lpstr>Wingdings</vt:lpstr>
      <vt:lpstr>Wingdings 2</vt:lpstr>
      <vt:lpstr>Civic</vt:lpstr>
      <vt:lpstr>A Discussion of Immigrants and Summer Foods Best Practices &amp; Internal Policies</vt:lpstr>
      <vt:lpstr>PowerPoint Presentation</vt:lpstr>
      <vt:lpstr> </vt:lpstr>
      <vt:lpstr>PowerPoint Presentation</vt:lpstr>
      <vt:lpstr>Best Practices &amp; Considerations</vt:lpstr>
      <vt:lpstr>Best Practices &amp; Considerations</vt:lpstr>
      <vt:lpstr>Sensitive Locations</vt:lpstr>
      <vt:lpstr>PowerPoint Presentation</vt:lpstr>
      <vt:lpstr>PowerPoint Presentation</vt:lpstr>
      <vt:lpstr>PowerPoint Presentation</vt:lpstr>
    </vt:vector>
  </TitlesOfParts>
  <Company>ULCA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 Budget Process</dc:title>
  <dc:creator>Stephanie Olamendi</dc:creator>
  <cp:lastModifiedBy>Anna</cp:lastModifiedBy>
  <cp:revision>208</cp:revision>
  <cp:lastPrinted>2014-10-09T16:24:10Z</cp:lastPrinted>
  <dcterms:created xsi:type="dcterms:W3CDTF">2014-09-24T21:17:33Z</dcterms:created>
  <dcterms:modified xsi:type="dcterms:W3CDTF">2017-06-26T19:21:16Z</dcterms:modified>
</cp:coreProperties>
</file>