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8" r:id="rId2"/>
    <p:sldId id="398" r:id="rId3"/>
    <p:sldId id="393" r:id="rId4"/>
    <p:sldId id="370" r:id="rId5"/>
    <p:sldId id="259" r:id="rId6"/>
    <p:sldId id="362" r:id="rId7"/>
    <p:sldId id="366" r:id="rId8"/>
    <p:sldId id="365" r:id="rId9"/>
    <p:sldId id="394" r:id="rId10"/>
    <p:sldId id="367" r:id="rId11"/>
    <p:sldId id="368" r:id="rId12"/>
    <p:sldId id="372" r:id="rId13"/>
    <p:sldId id="373" r:id="rId14"/>
    <p:sldId id="374" r:id="rId15"/>
    <p:sldId id="375" r:id="rId16"/>
    <p:sldId id="395" r:id="rId17"/>
    <p:sldId id="376" r:id="rId18"/>
    <p:sldId id="377" r:id="rId19"/>
    <p:sldId id="378" r:id="rId20"/>
    <p:sldId id="379" r:id="rId21"/>
    <p:sldId id="387" r:id="rId22"/>
    <p:sldId id="402" r:id="rId23"/>
    <p:sldId id="386" r:id="rId24"/>
    <p:sldId id="401" r:id="rId25"/>
    <p:sldId id="39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Lawler" initials="WL" lastIdx="4" clrIdx="0">
    <p:extLst/>
  </p:cmAuthor>
  <p:cmAuthor id="2" name="Microsoft Office User" initials="" lastIdx="0" clrIdx="1"/>
  <p:cmAuthor id="3" name="Brooks Kochvar" initials="BK" lastIdx="3" clrIdx="2">
    <p:extLst/>
  </p:cmAuthor>
  <p:cmAuthor id="4" name="FleishmanHillard" initials="F" lastIdx="46" clrIdx="3"/>
  <p:cmAuthor id="5" name="Kruzel, Alison" initials="KA" lastIdx="28" clrIdx="4">
    <p:extLst/>
  </p:cmAuthor>
  <p:cmAuthor id="6" name="Smith, David" initials="SD" lastIdx="1" clrIdx="5">
    <p:extLst/>
  </p:cmAuthor>
  <p:cmAuthor id="7" name="Smith, David" initials="SD [2]" lastIdx="1" clrIdx="6">
    <p:extLst/>
  </p:cmAuthor>
  <p:cmAuthor id="8" name="Smith, David" initials="SD [3]" lastIdx="1" clrIdx="7">
    <p:extLst/>
  </p:cmAuthor>
  <p:cmAuthor id="9" name="Smith, David" initials="SD [4]" lastIdx="1" clrIdx="8">
    <p:extLst/>
  </p:cmAuthor>
  <p:cmAuthor id="10" name="Smith, David" initials="SD [5]" lastIdx="1" clrIdx="9">
    <p:extLst/>
  </p:cmAuthor>
  <p:cmAuthor id="11" name="Sean Dryden" initials="SD" lastIdx="1" clrIdx="10">
    <p:extLst/>
  </p:cmAuthor>
  <p:cmAuthor id="12" name="Sean Dryden" initials="SD [2]" lastIdx="1" clrIdx="11">
    <p:extLst/>
  </p:cmAuthor>
  <p:cmAuthor id="13" name="Sean Dryden" initials="SD [3]" lastIdx="1" clrIdx="12">
    <p:extLst/>
  </p:cmAuthor>
  <p:cmAuthor id="14" name="Sean Dryden" initials="SD [4]" lastIdx="1" clrIdx="13">
    <p:extLst/>
  </p:cmAuthor>
  <p:cmAuthor id="15" name="Sean Dryden" initials="SD [5]" lastIdx="0" clrIdx="14">
    <p:extLst/>
  </p:cmAuthor>
  <p:cmAuthor id="16" name="Sean Dryden" initials="SD [6]" lastIdx="1" clrIdx="15">
    <p:extLst/>
  </p:cmAuthor>
  <p:cmAuthor id="17" name="Sean Dryden" initials="SD [7]" lastIdx="1" clrIdx="16">
    <p:extLst/>
  </p:cmAuthor>
  <p:cmAuthor id="18" name="Sean Dryden" initials="SD [8]" lastIdx="1" clrIdx="17">
    <p:extLst/>
  </p:cmAuthor>
  <p:cmAuthor id="19" name="Sean Dryden" initials="SD [9]" lastIdx="1" clrIdx="18">
    <p:extLst/>
  </p:cmAuthor>
  <p:cmAuthor id="20" name="Sean Dryden" initials="SD [10]" lastIdx="1" clrIdx="19">
    <p:extLst/>
  </p:cmAuthor>
  <p:cmAuthor id="21" name="Sean Dryden" initials="SD [11]" lastIdx="1" clrIdx="20">
    <p:extLst/>
  </p:cmAuthor>
  <p:cmAuthor id="22" name="Anna" initials="AC" lastIdx="13" clrIdx="21">
    <p:extLst/>
  </p:cmAuthor>
  <p:cmAuthor id="23" name="Microsoft Office User" initials="Office" lastIdx="1" clrIdx="2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1F81"/>
    <a:srgbClr val="00B7E7"/>
    <a:srgbClr val="15698C"/>
    <a:srgbClr val="C1B391"/>
    <a:srgbClr val="CEF138"/>
    <a:srgbClr val="C8F447"/>
    <a:srgbClr val="A2BD2B"/>
    <a:srgbClr val="2094C3"/>
    <a:srgbClr val="25B4EF"/>
    <a:srgbClr val="D0FF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4" autoAdjust="0"/>
    <p:restoredTop sz="93056" autoAdjust="0"/>
  </p:normalViewPr>
  <p:slideViewPr>
    <p:cSldViewPr snapToGrid="0" snapToObjects="1">
      <p:cViewPr varScale="1">
        <p:scale>
          <a:sx n="99" d="100"/>
          <a:sy n="99" d="100"/>
        </p:scale>
        <p:origin x="1008"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venir Book"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65F39B-7BE1-614A-BFB7-DCAEB157E108}" type="datetimeFigureOut">
              <a:rPr lang="en-US" smtClean="0">
                <a:latin typeface="Avenir Book" charset="0"/>
              </a:rPr>
              <a:t>6/24/17</a:t>
            </a:fld>
            <a:endParaRPr lang="en-US" dirty="0">
              <a:latin typeface="Avenir Book"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venir Book"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9806DA-D1CE-1E47-971D-7BB8E4C5B03A}" type="slidenum">
              <a:rPr lang="en-US" smtClean="0">
                <a:latin typeface="Avenir Book" charset="0"/>
              </a:rPr>
              <a:t>‹#›</a:t>
            </a:fld>
            <a:endParaRPr lang="en-US" dirty="0">
              <a:latin typeface="Avenir Book" charset="0"/>
            </a:endParaRPr>
          </a:p>
        </p:txBody>
      </p:sp>
    </p:spTree>
    <p:extLst>
      <p:ext uri="{BB962C8B-B14F-4D97-AF65-F5344CB8AC3E}">
        <p14:creationId xmlns:p14="http://schemas.microsoft.com/office/powerpoint/2010/main" val="2251432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venir Book"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venir Book" charset="0"/>
              </a:defRPr>
            </a:lvl1pPr>
          </a:lstStyle>
          <a:p>
            <a:fld id="{28DE7ECA-AFDE-DA45-B09A-2D12A84FB197}" type="datetimeFigureOut">
              <a:rPr lang="en-US" smtClean="0"/>
              <a:pPr/>
              <a:t>6/24/17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venir Book"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venir Book" charset="0"/>
              </a:defRPr>
            </a:lvl1pPr>
          </a:lstStyle>
          <a:p>
            <a:fld id="{40F29BCC-CAA4-0647-8B84-57165D08D709}" type="slidenum">
              <a:rPr lang="en-US" smtClean="0"/>
              <a:pPr/>
              <a:t>‹#›</a:t>
            </a:fld>
            <a:endParaRPr lang="en-US" dirty="0"/>
          </a:p>
        </p:txBody>
      </p:sp>
    </p:spTree>
    <p:extLst>
      <p:ext uri="{BB962C8B-B14F-4D97-AF65-F5344CB8AC3E}">
        <p14:creationId xmlns:p14="http://schemas.microsoft.com/office/powerpoint/2010/main" val="25060110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venir Book" charset="0"/>
        <a:ea typeface="+mn-ea"/>
        <a:cs typeface="+mn-cs"/>
      </a:defRPr>
    </a:lvl1pPr>
    <a:lvl2pPr marL="457200" algn="l" defTabSz="457200" rtl="0" eaLnBrk="1" latinLnBrk="0" hangingPunct="1">
      <a:defRPr sz="1200" b="0" i="0" kern="1200">
        <a:solidFill>
          <a:schemeClr val="tx1"/>
        </a:solidFill>
        <a:latin typeface="Avenir Book" charset="0"/>
        <a:ea typeface="+mn-ea"/>
        <a:cs typeface="+mn-cs"/>
      </a:defRPr>
    </a:lvl2pPr>
    <a:lvl3pPr marL="914400" algn="l" defTabSz="457200" rtl="0" eaLnBrk="1" latinLnBrk="0" hangingPunct="1">
      <a:defRPr sz="1200" b="0" i="0" kern="1200">
        <a:solidFill>
          <a:schemeClr val="tx1"/>
        </a:solidFill>
        <a:latin typeface="Avenir Book" charset="0"/>
        <a:ea typeface="+mn-ea"/>
        <a:cs typeface="+mn-cs"/>
      </a:defRPr>
    </a:lvl3pPr>
    <a:lvl4pPr marL="1371600" algn="l" defTabSz="457200" rtl="0" eaLnBrk="1" latinLnBrk="0" hangingPunct="1">
      <a:defRPr sz="1200" b="0" i="0" kern="1200">
        <a:solidFill>
          <a:schemeClr val="tx1"/>
        </a:solidFill>
        <a:latin typeface="Avenir Book" charset="0"/>
        <a:ea typeface="+mn-ea"/>
        <a:cs typeface="+mn-cs"/>
      </a:defRPr>
    </a:lvl4pPr>
    <a:lvl5pPr marL="1828800" algn="l" defTabSz="457200" rtl="0" eaLnBrk="1" latinLnBrk="0" hangingPunct="1">
      <a:defRPr sz="1200" b="0" i="0" kern="1200">
        <a:solidFill>
          <a:schemeClr val="tx1"/>
        </a:solidFill>
        <a:latin typeface="Avenir Book"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2</a:t>
            </a:fld>
            <a:endParaRPr lang="en-US" dirty="0"/>
          </a:p>
        </p:txBody>
      </p:sp>
    </p:spTree>
    <p:extLst>
      <p:ext uri="{BB962C8B-B14F-4D97-AF65-F5344CB8AC3E}">
        <p14:creationId xmlns:p14="http://schemas.microsoft.com/office/powerpoint/2010/main" val="74325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11</a:t>
            </a:fld>
            <a:endParaRPr lang="en-US" dirty="0"/>
          </a:p>
        </p:txBody>
      </p:sp>
    </p:spTree>
    <p:extLst>
      <p:ext uri="{BB962C8B-B14F-4D97-AF65-F5344CB8AC3E}">
        <p14:creationId xmlns:p14="http://schemas.microsoft.com/office/powerpoint/2010/main" val="203100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12</a:t>
            </a:fld>
            <a:endParaRPr lang="en-US" dirty="0"/>
          </a:p>
        </p:txBody>
      </p:sp>
    </p:spTree>
    <p:extLst>
      <p:ext uri="{BB962C8B-B14F-4D97-AF65-F5344CB8AC3E}">
        <p14:creationId xmlns:p14="http://schemas.microsoft.com/office/powerpoint/2010/main" val="1651601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13</a:t>
            </a:fld>
            <a:endParaRPr lang="en-US" dirty="0"/>
          </a:p>
        </p:txBody>
      </p:sp>
    </p:spTree>
    <p:extLst>
      <p:ext uri="{BB962C8B-B14F-4D97-AF65-F5344CB8AC3E}">
        <p14:creationId xmlns:p14="http://schemas.microsoft.com/office/powerpoint/2010/main" val="73694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14</a:t>
            </a:fld>
            <a:endParaRPr lang="en-US" dirty="0"/>
          </a:p>
        </p:txBody>
      </p:sp>
    </p:spTree>
    <p:extLst>
      <p:ext uri="{BB962C8B-B14F-4D97-AF65-F5344CB8AC3E}">
        <p14:creationId xmlns:p14="http://schemas.microsoft.com/office/powerpoint/2010/main" val="1681565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15</a:t>
            </a:fld>
            <a:endParaRPr lang="en-US" dirty="0"/>
          </a:p>
        </p:txBody>
      </p:sp>
    </p:spTree>
    <p:extLst>
      <p:ext uri="{BB962C8B-B14F-4D97-AF65-F5344CB8AC3E}">
        <p14:creationId xmlns:p14="http://schemas.microsoft.com/office/powerpoint/2010/main" val="1971524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23062F-7237-D445-A6B3-7E2F4B085B5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21062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17</a:t>
            </a:fld>
            <a:endParaRPr lang="en-US" dirty="0"/>
          </a:p>
        </p:txBody>
      </p:sp>
    </p:spTree>
    <p:extLst>
      <p:ext uri="{BB962C8B-B14F-4D97-AF65-F5344CB8AC3E}">
        <p14:creationId xmlns:p14="http://schemas.microsoft.com/office/powerpoint/2010/main" val="241298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18</a:t>
            </a:fld>
            <a:endParaRPr lang="en-US" dirty="0"/>
          </a:p>
        </p:txBody>
      </p:sp>
    </p:spTree>
    <p:extLst>
      <p:ext uri="{BB962C8B-B14F-4D97-AF65-F5344CB8AC3E}">
        <p14:creationId xmlns:p14="http://schemas.microsoft.com/office/powerpoint/2010/main" val="1130384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19</a:t>
            </a:fld>
            <a:endParaRPr lang="en-US" dirty="0"/>
          </a:p>
        </p:txBody>
      </p:sp>
    </p:spTree>
    <p:extLst>
      <p:ext uri="{BB962C8B-B14F-4D97-AF65-F5344CB8AC3E}">
        <p14:creationId xmlns:p14="http://schemas.microsoft.com/office/powerpoint/2010/main" val="1062927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20</a:t>
            </a:fld>
            <a:endParaRPr lang="en-US" dirty="0"/>
          </a:p>
        </p:txBody>
      </p:sp>
    </p:spTree>
    <p:extLst>
      <p:ext uri="{BB962C8B-B14F-4D97-AF65-F5344CB8AC3E}">
        <p14:creationId xmlns:p14="http://schemas.microsoft.com/office/powerpoint/2010/main" val="171227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23062F-7237-D445-A6B3-7E2F4B085B5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60774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21</a:t>
            </a:fld>
            <a:endParaRPr lang="en-US" dirty="0"/>
          </a:p>
        </p:txBody>
      </p:sp>
    </p:spTree>
    <p:extLst>
      <p:ext uri="{BB962C8B-B14F-4D97-AF65-F5344CB8AC3E}">
        <p14:creationId xmlns:p14="http://schemas.microsoft.com/office/powerpoint/2010/main" val="3773230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23062F-7237-D445-A6B3-7E2F4B085B5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72586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23</a:t>
            </a:fld>
            <a:endParaRPr lang="en-US" dirty="0"/>
          </a:p>
        </p:txBody>
      </p:sp>
    </p:spTree>
    <p:extLst>
      <p:ext uri="{BB962C8B-B14F-4D97-AF65-F5344CB8AC3E}">
        <p14:creationId xmlns:p14="http://schemas.microsoft.com/office/powerpoint/2010/main" val="1422321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24</a:t>
            </a:fld>
            <a:endParaRPr lang="en-US" dirty="0"/>
          </a:p>
        </p:txBody>
      </p:sp>
    </p:spTree>
    <p:extLst>
      <p:ext uri="{BB962C8B-B14F-4D97-AF65-F5344CB8AC3E}">
        <p14:creationId xmlns:p14="http://schemas.microsoft.com/office/powerpoint/2010/main" val="101373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4</a:t>
            </a:fld>
            <a:endParaRPr lang="en-US" dirty="0"/>
          </a:p>
        </p:txBody>
      </p:sp>
    </p:spTree>
    <p:extLst>
      <p:ext uri="{BB962C8B-B14F-4D97-AF65-F5344CB8AC3E}">
        <p14:creationId xmlns:p14="http://schemas.microsoft.com/office/powerpoint/2010/main" val="196089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5</a:t>
            </a:fld>
            <a:endParaRPr lang="en-US" dirty="0"/>
          </a:p>
        </p:txBody>
      </p:sp>
    </p:spTree>
    <p:extLst>
      <p:ext uri="{BB962C8B-B14F-4D97-AF65-F5344CB8AC3E}">
        <p14:creationId xmlns:p14="http://schemas.microsoft.com/office/powerpoint/2010/main" val="61178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6</a:t>
            </a:fld>
            <a:endParaRPr lang="en-US" dirty="0"/>
          </a:p>
        </p:txBody>
      </p:sp>
    </p:spTree>
    <p:extLst>
      <p:ext uri="{BB962C8B-B14F-4D97-AF65-F5344CB8AC3E}">
        <p14:creationId xmlns:p14="http://schemas.microsoft.com/office/powerpoint/2010/main" val="88757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7</a:t>
            </a:fld>
            <a:endParaRPr lang="en-US" dirty="0"/>
          </a:p>
        </p:txBody>
      </p:sp>
    </p:spTree>
    <p:extLst>
      <p:ext uri="{BB962C8B-B14F-4D97-AF65-F5344CB8AC3E}">
        <p14:creationId xmlns:p14="http://schemas.microsoft.com/office/powerpoint/2010/main" val="149251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8</a:t>
            </a:fld>
            <a:endParaRPr lang="en-US" dirty="0"/>
          </a:p>
        </p:txBody>
      </p:sp>
    </p:spTree>
    <p:extLst>
      <p:ext uri="{BB962C8B-B14F-4D97-AF65-F5344CB8AC3E}">
        <p14:creationId xmlns:p14="http://schemas.microsoft.com/office/powerpoint/2010/main" val="189590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23062F-7237-D445-A6B3-7E2F4B085B5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83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062F-7237-D445-A6B3-7E2F4B085B58}" type="slidenum">
              <a:rPr lang="en-US" smtClean="0"/>
              <a:t>10</a:t>
            </a:fld>
            <a:endParaRPr lang="en-US" dirty="0"/>
          </a:p>
        </p:txBody>
      </p:sp>
    </p:spTree>
    <p:extLst>
      <p:ext uri="{BB962C8B-B14F-4D97-AF65-F5344CB8AC3E}">
        <p14:creationId xmlns:p14="http://schemas.microsoft.com/office/powerpoint/2010/main" val="1011917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alpha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EC9611-9E55-E546-A984-ADB21B15C600}" type="datetime1">
              <a:rPr lang="en-US" smtClean="0"/>
              <a:t>6/24/17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840D11-006B-9949-AA83-74F4C914A71C}" type="slidenum">
              <a:rPr lang="en-US" smtClean="0"/>
              <a:t>‹#›</a:t>
            </a:fld>
            <a:endParaRPr lang="en-US" dirty="0"/>
          </a:p>
        </p:txBody>
      </p:sp>
    </p:spTree>
    <p:extLst>
      <p:ext uri="{BB962C8B-B14F-4D97-AF65-F5344CB8AC3E}">
        <p14:creationId xmlns:p14="http://schemas.microsoft.com/office/powerpoint/2010/main" val="45892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68D04-A0CF-7C44-A62D-949BCF70CF19}" type="datetime1">
              <a:rPr lang="en-US" smtClean="0"/>
              <a:t>6/24/17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840D11-006B-9949-AA83-74F4C914A71C}" type="slidenum">
              <a:rPr lang="en-US" smtClean="0"/>
              <a:t>‹#›</a:t>
            </a:fld>
            <a:endParaRPr lang="en-US" dirty="0"/>
          </a:p>
        </p:txBody>
      </p:sp>
    </p:spTree>
    <p:extLst>
      <p:ext uri="{BB962C8B-B14F-4D97-AF65-F5344CB8AC3E}">
        <p14:creationId xmlns:p14="http://schemas.microsoft.com/office/powerpoint/2010/main" val="221872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569127-DA97-7044-8247-6129522375DD}" type="datetime1">
              <a:rPr lang="en-US" smtClean="0"/>
              <a:t>6/24/17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840D11-006B-9949-AA83-74F4C914A71C}" type="slidenum">
              <a:rPr lang="en-US" smtClean="0"/>
              <a:t>‹#›</a:t>
            </a:fld>
            <a:endParaRPr lang="en-US" dirty="0"/>
          </a:p>
        </p:txBody>
      </p:sp>
    </p:spTree>
    <p:extLst>
      <p:ext uri="{BB962C8B-B14F-4D97-AF65-F5344CB8AC3E}">
        <p14:creationId xmlns:p14="http://schemas.microsoft.com/office/powerpoint/2010/main" val="126922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459EC-0541-084C-AE52-AE3ABD50FBB9}" type="datetime1">
              <a:rPr lang="en-US" smtClean="0"/>
              <a:t>6/24/17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840D11-006B-9949-AA83-74F4C914A71C}" type="slidenum">
              <a:rPr lang="en-US" smtClean="0"/>
              <a:t>‹#›</a:t>
            </a:fld>
            <a:endParaRPr lang="en-US" dirty="0"/>
          </a:p>
        </p:txBody>
      </p:sp>
    </p:spTree>
    <p:extLst>
      <p:ext uri="{BB962C8B-B14F-4D97-AF65-F5344CB8AC3E}">
        <p14:creationId xmlns:p14="http://schemas.microsoft.com/office/powerpoint/2010/main" val="320335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983D1-2FC6-5C4D-A00F-420FCCF93FDB}" type="datetime1">
              <a:rPr lang="en-US" smtClean="0"/>
              <a:t>6/24/17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840D11-006B-9949-AA83-74F4C914A71C}" type="slidenum">
              <a:rPr lang="en-US" smtClean="0"/>
              <a:t>‹#›</a:t>
            </a:fld>
            <a:endParaRPr lang="en-US" dirty="0"/>
          </a:p>
        </p:txBody>
      </p:sp>
    </p:spTree>
    <p:extLst>
      <p:ext uri="{BB962C8B-B14F-4D97-AF65-F5344CB8AC3E}">
        <p14:creationId xmlns:p14="http://schemas.microsoft.com/office/powerpoint/2010/main" val="52883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AE53E0-3678-0F4A-BCA4-96C412280FC3}" type="datetime1">
              <a:rPr lang="en-US" smtClean="0"/>
              <a:t>6/24/17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840D11-006B-9949-AA83-74F4C914A71C}" type="slidenum">
              <a:rPr lang="en-US" smtClean="0"/>
              <a:t>‹#›</a:t>
            </a:fld>
            <a:endParaRPr lang="en-US" dirty="0"/>
          </a:p>
        </p:txBody>
      </p:sp>
    </p:spTree>
    <p:extLst>
      <p:ext uri="{BB962C8B-B14F-4D97-AF65-F5344CB8AC3E}">
        <p14:creationId xmlns:p14="http://schemas.microsoft.com/office/powerpoint/2010/main" val="400672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440383-B9E7-0E43-82B3-A05BF93D08B3}" type="datetime1">
              <a:rPr lang="en-US" smtClean="0"/>
              <a:t>6/24/17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840D11-006B-9949-AA83-74F4C914A71C}" type="slidenum">
              <a:rPr lang="en-US" smtClean="0"/>
              <a:t>‹#›</a:t>
            </a:fld>
            <a:endParaRPr lang="en-US" dirty="0"/>
          </a:p>
        </p:txBody>
      </p:sp>
    </p:spTree>
    <p:extLst>
      <p:ext uri="{BB962C8B-B14F-4D97-AF65-F5344CB8AC3E}">
        <p14:creationId xmlns:p14="http://schemas.microsoft.com/office/powerpoint/2010/main" val="157186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DF8A90-2DCD-1442-BA78-A04440EF8906}" type="datetime1">
              <a:rPr lang="en-US" smtClean="0"/>
              <a:t>6/24/17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840D11-006B-9949-AA83-74F4C914A71C}" type="slidenum">
              <a:rPr lang="en-US" smtClean="0"/>
              <a:t>‹#›</a:t>
            </a:fld>
            <a:endParaRPr lang="en-US" dirty="0"/>
          </a:p>
        </p:txBody>
      </p:sp>
    </p:spTree>
    <p:extLst>
      <p:ext uri="{BB962C8B-B14F-4D97-AF65-F5344CB8AC3E}">
        <p14:creationId xmlns:p14="http://schemas.microsoft.com/office/powerpoint/2010/main" val="108195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31085-5166-BF45-963C-5178CEA385DF}" type="datetime1">
              <a:rPr lang="en-US" smtClean="0"/>
              <a:t>6/24/17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840D11-006B-9949-AA83-74F4C914A71C}" type="slidenum">
              <a:rPr lang="en-US" smtClean="0"/>
              <a:t>‹#›</a:t>
            </a:fld>
            <a:endParaRPr lang="en-US" dirty="0"/>
          </a:p>
        </p:txBody>
      </p:sp>
    </p:spTree>
    <p:extLst>
      <p:ext uri="{BB962C8B-B14F-4D97-AF65-F5344CB8AC3E}">
        <p14:creationId xmlns:p14="http://schemas.microsoft.com/office/powerpoint/2010/main" val="189921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6D30DC-BF6D-4145-880B-A3D7216D90CE}" type="datetime1">
              <a:rPr lang="en-US" smtClean="0"/>
              <a:t>6/24/17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840D11-006B-9949-AA83-74F4C914A71C}" type="slidenum">
              <a:rPr lang="en-US" smtClean="0"/>
              <a:t>‹#›</a:t>
            </a:fld>
            <a:endParaRPr lang="en-US" dirty="0"/>
          </a:p>
        </p:txBody>
      </p:sp>
    </p:spTree>
    <p:extLst>
      <p:ext uri="{BB962C8B-B14F-4D97-AF65-F5344CB8AC3E}">
        <p14:creationId xmlns:p14="http://schemas.microsoft.com/office/powerpoint/2010/main" val="183426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0A28D9-C6B8-544F-9985-DB3E6CFCC94D}" type="datetime1">
              <a:rPr lang="en-US" smtClean="0"/>
              <a:t>6/24/17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840D11-006B-9949-AA83-74F4C914A71C}" type="slidenum">
              <a:rPr lang="en-US" smtClean="0"/>
              <a:t>‹#›</a:t>
            </a:fld>
            <a:endParaRPr lang="en-US" dirty="0"/>
          </a:p>
        </p:txBody>
      </p:sp>
    </p:spTree>
    <p:extLst>
      <p:ext uri="{BB962C8B-B14F-4D97-AF65-F5344CB8AC3E}">
        <p14:creationId xmlns:p14="http://schemas.microsoft.com/office/powerpoint/2010/main" val="3383516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charset="0"/>
              </a:defRPr>
            </a:lvl1pPr>
          </a:lstStyle>
          <a:p>
            <a:fld id="{B1084AED-F2A5-F64D-BFAB-854F8CEE0460}" type="datetime1">
              <a:rPr lang="en-US" smtClean="0"/>
              <a:pPr/>
              <a:t>6/24/17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charset="0"/>
              </a:defRPr>
            </a:lvl1pPr>
          </a:lstStyle>
          <a:p>
            <a:fld id="{33840D11-006B-9949-AA83-74F4C914A71C}" type="slidenum">
              <a:rPr lang="en-US" smtClean="0"/>
              <a:pPr/>
              <a:t>‹#›</a:t>
            </a:fld>
            <a:endParaRPr lang="en-US" dirty="0"/>
          </a:p>
        </p:txBody>
      </p:sp>
    </p:spTree>
    <p:extLst>
      <p:ext uri="{BB962C8B-B14F-4D97-AF65-F5344CB8AC3E}">
        <p14:creationId xmlns:p14="http://schemas.microsoft.com/office/powerpoint/2010/main" val="412216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b="0" i="0" kern="1200">
          <a:solidFill>
            <a:schemeClr val="tx1"/>
          </a:solidFill>
          <a:latin typeface="Avenir Book" charset="0"/>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venir Book" charset="0"/>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Avenir Book" charset="0"/>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Avenir Book" charset="0"/>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Avenir Book" charset="0"/>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Avenir Book"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7.tiff"/><Relationship Id="rId7"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esktop/th.jpg"/>
          <p:cNvPicPr/>
          <p:nvPr/>
        </p:nvPicPr>
        <p:blipFill>
          <a:blip r:embed="rId2">
            <a:extLst>
              <a:ext uri="{28A0092B-C50C-407E-A947-70E740481C1C}">
                <a14:useLocalDpi xmlns:a14="http://schemas.microsoft.com/office/drawing/2010/main" val="0"/>
              </a:ext>
            </a:extLst>
          </a:blip>
          <a:srcRect/>
          <a:stretch>
            <a:fillRect/>
          </a:stretch>
        </p:blipFill>
        <p:spPr bwMode="auto">
          <a:xfrm>
            <a:off x="2381732" y="4289140"/>
            <a:ext cx="2753319" cy="1699055"/>
          </a:xfrm>
          <a:prstGeom prst="rect">
            <a:avLst/>
          </a:prstGeom>
          <a:noFill/>
          <a:ln>
            <a:noFill/>
          </a:ln>
        </p:spPr>
      </p:pic>
      <p:sp>
        <p:nvSpPr>
          <p:cNvPr id="6" name="Title 1"/>
          <p:cNvSpPr txBox="1">
            <a:spLocks/>
          </p:cNvSpPr>
          <p:nvPr/>
        </p:nvSpPr>
        <p:spPr>
          <a:xfrm>
            <a:off x="220666" y="3161789"/>
            <a:ext cx="11679936" cy="7621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700" b="1" dirty="0">
                <a:latin typeface="Avenir Heavy" charset="0"/>
                <a:ea typeface="Avenir Heavy" charset="0"/>
                <a:cs typeface="Avenir Heavy" charset="0"/>
              </a:rPr>
              <a:t>Latino Children + Summer Meal Programs</a:t>
            </a:r>
          </a:p>
        </p:txBody>
      </p:sp>
      <p:sp>
        <p:nvSpPr>
          <p:cNvPr id="3" name="Subtitle 2"/>
          <p:cNvSpPr>
            <a:spLocks noGrp="1"/>
          </p:cNvSpPr>
          <p:nvPr>
            <p:ph type="subTitle" idx="1"/>
          </p:nvPr>
        </p:nvSpPr>
        <p:spPr>
          <a:xfrm>
            <a:off x="2164651" y="3728377"/>
            <a:ext cx="7791966" cy="756294"/>
          </a:xfrm>
          <a:noFill/>
        </p:spPr>
        <p:txBody>
          <a:bodyPr>
            <a:noAutofit/>
          </a:bodyPr>
          <a:lstStyle/>
          <a:p>
            <a:r>
              <a:rPr lang="en-US" sz="1600" dirty="0">
                <a:solidFill>
                  <a:schemeClr val="tx1"/>
                </a:solidFill>
                <a:ea typeface="Avenir Book" charset="0"/>
                <a:cs typeface="Avenir Book" charset="0"/>
              </a:rPr>
              <a:t>Insights from Latino Parents in Mixed Status </a:t>
            </a:r>
            <a:r>
              <a:rPr lang="en-US" sz="1600">
                <a:solidFill>
                  <a:schemeClr val="tx1"/>
                </a:solidFill>
                <a:ea typeface="Avenir Book" charset="0"/>
                <a:cs typeface="Avenir Book" charset="0"/>
              </a:rPr>
              <a:t>Families   |   June 26-27, 2017</a:t>
            </a:r>
            <a:endParaRPr lang="en-US" sz="1600" dirty="0">
              <a:solidFill>
                <a:schemeClr val="tx1"/>
              </a:solidFill>
              <a:ea typeface="Avenir Book" charset="0"/>
              <a:cs typeface="Avenir Book" charset="0"/>
            </a:endParaRPr>
          </a:p>
        </p:txBody>
      </p:sp>
      <p:pic>
        <p:nvPicPr>
          <p:cNvPr id="5" name="Picture 4"/>
          <p:cNvPicPr/>
          <p:nvPr/>
        </p:nvPicPr>
        <p:blipFill>
          <a:blip r:embed="rId3">
            <a:extLst>
              <a:ext uri="{28A0092B-C50C-407E-A947-70E740481C1C}">
                <a14:useLocalDpi xmlns:a14="http://schemas.microsoft.com/office/drawing/2010/main" val="0"/>
              </a:ext>
            </a:extLst>
          </a:blip>
          <a:srcRect l="20139" t="33025" r="13194" b="42592"/>
          <a:stretch>
            <a:fillRect/>
          </a:stretch>
        </p:blipFill>
        <p:spPr bwMode="auto">
          <a:xfrm>
            <a:off x="6986216" y="4910808"/>
            <a:ext cx="2665784" cy="632658"/>
          </a:xfrm>
          <a:prstGeom prst="rect">
            <a:avLst/>
          </a:prstGeom>
          <a:noFill/>
          <a:ln>
            <a:noFill/>
          </a:ln>
        </p:spPr>
      </p:pic>
    </p:spTree>
    <p:extLst>
      <p:ext uri="{BB962C8B-B14F-4D97-AF65-F5344CB8AC3E}">
        <p14:creationId xmlns:p14="http://schemas.microsoft.com/office/powerpoint/2010/main" val="1590956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10</a:t>
            </a:fld>
            <a:endParaRPr lang="en-US" dirty="0"/>
          </a:p>
        </p:txBody>
      </p:sp>
      <p:sp>
        <p:nvSpPr>
          <p:cNvPr id="11" name="Text Placeholder 8"/>
          <p:cNvSpPr txBox="1">
            <a:spLocks/>
          </p:cNvSpPr>
          <p:nvPr/>
        </p:nvSpPr>
        <p:spPr>
          <a:xfrm>
            <a:off x="1517653" y="823800"/>
            <a:ext cx="9417971"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800" b="1" dirty="0">
                <a:latin typeface="Avenir Heavy" charset="0"/>
                <a:ea typeface="Avenir Heavy" charset="0"/>
                <a:cs typeface="Avenir Heavy" charset="0"/>
              </a:rPr>
              <a:t>Most do not feel comfortable enrolling in government programs right now.</a:t>
            </a:r>
          </a:p>
        </p:txBody>
      </p:sp>
      <p:sp>
        <p:nvSpPr>
          <p:cNvPr id="7" name="Text Placeholder 8"/>
          <p:cNvSpPr txBox="1">
            <a:spLocks/>
          </p:cNvSpPr>
          <p:nvPr/>
        </p:nvSpPr>
        <p:spPr>
          <a:xfrm>
            <a:off x="1517653" y="2155321"/>
            <a:ext cx="6204806" cy="568316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400" dirty="0">
                <a:latin typeface="Avenir Book" charset="0"/>
                <a:ea typeface="Avenir Book" charset="0"/>
                <a:cs typeface="Avenir Book" charset="0"/>
              </a:rPr>
              <a:t>They fear that enrolling could expose them or a family member to deportation.</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Many also feel that enrolling could make it difficult to become documented later on. </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Others do not enroll because they do not want to be seen as “abusing the system” by those opposed to immigrants. </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For their children they will take more risks</a:t>
            </a:r>
            <a:r>
              <a:rPr lang="mr-IN" sz="1400" dirty="0">
                <a:latin typeface="Avenir Book" charset="0"/>
                <a:ea typeface="Avenir Book" charset="0"/>
                <a:cs typeface="Avenir Book" charset="0"/>
              </a:rPr>
              <a:t>…</a:t>
            </a:r>
            <a:r>
              <a:rPr lang="en-US" sz="1400" dirty="0">
                <a:latin typeface="Avenir Book" charset="0"/>
                <a:ea typeface="Avenir Book" charset="0"/>
                <a:cs typeface="Avenir Book" charset="0"/>
              </a:rPr>
              <a:t> they will enroll </a:t>
            </a:r>
            <a:r>
              <a:rPr lang="en-US" sz="1400" i="1" dirty="0">
                <a:latin typeface="Avenir Book" charset="0"/>
                <a:ea typeface="Avenir Book" charset="0"/>
                <a:cs typeface="Avenir Book" charset="0"/>
              </a:rPr>
              <a:t>them</a:t>
            </a:r>
            <a:r>
              <a:rPr lang="en-US" sz="1400" dirty="0">
                <a:latin typeface="Avenir Book" charset="0"/>
                <a:ea typeface="Avenir Book" charset="0"/>
                <a:cs typeface="Avenir Book" charset="0"/>
              </a:rPr>
              <a:t> in programs.</a:t>
            </a:r>
          </a:p>
          <a:p>
            <a:pPr>
              <a:spcBef>
                <a:spcPts val="0"/>
              </a:spcBef>
            </a:pP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School meal programs seem the least risky to parents. </a:t>
            </a:r>
          </a:p>
          <a:p>
            <a:pPr>
              <a:spcBef>
                <a:spcPts val="0"/>
              </a:spcBef>
            </a:pP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Also, many have children enrolled in </a:t>
            </a:r>
            <a:r>
              <a:rPr lang="en-US" sz="1400" dirty="0" err="1">
                <a:latin typeface="Avenir Book" charset="0"/>
                <a:ea typeface="Avenir Book" charset="0"/>
                <a:cs typeface="Avenir Book" charset="0"/>
              </a:rPr>
              <a:t>Medi</a:t>
            </a:r>
            <a:r>
              <a:rPr lang="en-US" sz="1400" dirty="0">
                <a:latin typeface="Avenir Book" charset="0"/>
                <a:ea typeface="Avenir Book" charset="0"/>
                <a:cs typeface="Avenir Book" charset="0"/>
              </a:rPr>
              <a:t>-Cal and some parents receive help from WIC. </a:t>
            </a:r>
          </a:p>
          <a:p>
            <a:pPr>
              <a:spcBef>
                <a:spcPts val="0"/>
              </a:spcBef>
            </a:pP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They are confused about or unaware of </a:t>
            </a:r>
            <a:r>
              <a:rPr lang="en-US" sz="1400" dirty="0" err="1">
                <a:latin typeface="Avenir Book" charset="0"/>
                <a:ea typeface="Avenir Book" charset="0"/>
                <a:cs typeface="Avenir Book" charset="0"/>
              </a:rPr>
              <a:t>CalFresh</a:t>
            </a:r>
            <a:r>
              <a:rPr lang="en-US" sz="1400" dirty="0">
                <a:latin typeface="Avenir Book" charset="0"/>
                <a:ea typeface="Avenir Book" charset="0"/>
                <a:cs typeface="Avenir Book" charset="0"/>
              </a:rPr>
              <a:t>.</a:t>
            </a:r>
          </a:p>
          <a:p>
            <a:pPr>
              <a:spcBef>
                <a:spcPts val="0"/>
              </a:spcBef>
            </a:pPr>
            <a:endParaRPr lang="en-US" sz="1400" dirty="0">
              <a:latin typeface="Avenir Book" charset="0"/>
              <a:ea typeface="Avenir Book" charset="0"/>
              <a:cs typeface="Avenir Book" charset="0"/>
            </a:endParaRPr>
          </a:p>
        </p:txBody>
      </p:sp>
      <p:sp>
        <p:nvSpPr>
          <p:cNvPr id="2" name="Rectangle 1"/>
          <p:cNvSpPr/>
          <p:nvPr/>
        </p:nvSpPr>
        <p:spPr>
          <a:xfrm>
            <a:off x="7937657" y="2096625"/>
            <a:ext cx="2997967" cy="1077218"/>
          </a:xfrm>
          <a:prstGeom prst="rect">
            <a:avLst/>
          </a:prstGeom>
        </p:spPr>
        <p:txBody>
          <a:bodyPr wrap="square">
            <a:spAutoFit/>
          </a:bodyPr>
          <a:lstStyle/>
          <a:p>
            <a:pPr algn="r"/>
            <a:r>
              <a:rPr lang="en-US" sz="1600" dirty="0">
                <a:solidFill>
                  <a:srgbClr val="D51F81"/>
                </a:solidFill>
                <a:latin typeface="Avenir Book" charset="0"/>
                <a:ea typeface="Avenir Book" charset="0"/>
                <a:cs typeface="Avenir Book" charset="0"/>
              </a:rPr>
              <a:t>“If we have an immigration issue, I don’t want them to see I have all of these assistance programs.”</a:t>
            </a:r>
          </a:p>
        </p:txBody>
      </p:sp>
      <p:sp>
        <p:nvSpPr>
          <p:cNvPr id="3" name="Rectangle 2"/>
          <p:cNvSpPr/>
          <p:nvPr/>
        </p:nvSpPr>
        <p:spPr>
          <a:xfrm>
            <a:off x="8224357" y="4001355"/>
            <a:ext cx="2711267" cy="830997"/>
          </a:xfrm>
          <a:prstGeom prst="rect">
            <a:avLst/>
          </a:prstGeom>
        </p:spPr>
        <p:txBody>
          <a:bodyPr wrap="square">
            <a:spAutoFit/>
          </a:bodyPr>
          <a:lstStyle/>
          <a:p>
            <a:pPr algn="r"/>
            <a:r>
              <a:rPr lang="en-US" sz="1600" dirty="0">
                <a:solidFill>
                  <a:srgbClr val="D51F81"/>
                </a:solidFill>
                <a:latin typeface="Avenir Book" charset="0"/>
                <a:ea typeface="Avenir Book" charset="0"/>
                <a:cs typeface="Avenir Book" charset="0"/>
              </a:rPr>
              <a:t>“With the  new President, I have no intention of asking for this program.”</a:t>
            </a:r>
          </a:p>
        </p:txBody>
      </p:sp>
      <p:sp>
        <p:nvSpPr>
          <p:cNvPr id="8" name="Text Placeholder 8"/>
          <p:cNvSpPr txBox="1">
            <a:spLocks/>
          </p:cNvSpPr>
          <p:nvPr/>
        </p:nvSpPr>
        <p:spPr>
          <a:xfrm>
            <a:off x="6169153" y="624376"/>
            <a:ext cx="4340351" cy="47925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400" dirty="0">
              <a:latin typeface="Avenir Book" charset="0"/>
              <a:ea typeface="Avenir Book" charset="0"/>
              <a:cs typeface="Avenir Book" charset="0"/>
            </a:endParaRPr>
          </a:p>
          <a:p>
            <a:pPr>
              <a:spcBef>
                <a:spcPts val="0"/>
              </a:spcBef>
            </a:pPr>
            <a:endParaRPr lang="en-US" sz="1400" dirty="0">
              <a:latin typeface="Avenir Book" charset="0"/>
              <a:ea typeface="Avenir Book" charset="0"/>
              <a:cs typeface="Avenir Book" charset="0"/>
            </a:endParaRPr>
          </a:p>
          <a:p>
            <a:pPr>
              <a:spcBef>
                <a:spcPts val="0"/>
              </a:spcBef>
            </a:pPr>
            <a:endParaRPr lang="en-US" sz="1400" dirty="0">
              <a:latin typeface="Avenir Book" charset="0"/>
              <a:ea typeface="Avenir Book" charset="0"/>
              <a:cs typeface="Avenir Book" charset="0"/>
            </a:endParaRPr>
          </a:p>
        </p:txBody>
      </p:sp>
    </p:spTree>
    <p:extLst>
      <p:ext uri="{BB962C8B-B14F-4D97-AF65-F5344CB8AC3E}">
        <p14:creationId xmlns:p14="http://schemas.microsoft.com/office/powerpoint/2010/main" val="1690115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11</a:t>
            </a:fld>
            <a:endParaRPr lang="en-US" dirty="0"/>
          </a:p>
        </p:txBody>
      </p:sp>
      <p:sp>
        <p:nvSpPr>
          <p:cNvPr id="11" name="Text Placeholder 8"/>
          <p:cNvSpPr txBox="1">
            <a:spLocks/>
          </p:cNvSpPr>
          <p:nvPr/>
        </p:nvSpPr>
        <p:spPr>
          <a:xfrm>
            <a:off x="1981070" y="1565004"/>
            <a:ext cx="8178929"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b="1" dirty="0">
                <a:latin typeface="Avenir Heavy" charset="0"/>
                <a:ea typeface="Avenir Heavy" charset="0"/>
                <a:cs typeface="Avenir Heavy" charset="0"/>
              </a:rPr>
              <a:t>Food insecurity is an issue for some.</a:t>
            </a:r>
          </a:p>
        </p:txBody>
      </p:sp>
      <p:sp>
        <p:nvSpPr>
          <p:cNvPr id="4" name="Text Placeholder 8"/>
          <p:cNvSpPr txBox="1">
            <a:spLocks/>
          </p:cNvSpPr>
          <p:nvPr/>
        </p:nvSpPr>
        <p:spPr>
          <a:xfrm>
            <a:off x="2958819" y="2402093"/>
            <a:ext cx="6223430" cy="49883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400" dirty="0">
                <a:latin typeface="Avenir Book" charset="0"/>
                <a:ea typeface="Avenir Book" charset="0"/>
                <a:cs typeface="Avenir Book" charset="0"/>
              </a:rPr>
              <a:t>There are varying degrees of food insecurity among these parents.</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The cost of food is an issue for all and impacts what they buy and eat. </a:t>
            </a:r>
          </a:p>
          <a:p>
            <a:pPr>
              <a:spcBef>
                <a:spcPts val="0"/>
              </a:spcBef>
            </a:pP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Most prefer to cook for their children at home but sometimes have difficultly cooking healthy food due to expense. </a:t>
            </a:r>
          </a:p>
          <a:p>
            <a:pPr>
              <a:spcBef>
                <a:spcPts val="0"/>
              </a:spcBef>
            </a:pP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Some have gone to foodbanks in the last 12 months, usually at a church or a school. </a:t>
            </a:r>
          </a:p>
          <a:p>
            <a:pPr>
              <a:spcBef>
                <a:spcPts val="0"/>
              </a:spcBef>
            </a:pP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These families are more likely to eat simpler, less nutritious foods such as rice and beans by the end of the month. It is just more affordable.</a:t>
            </a:r>
          </a:p>
          <a:p>
            <a:pPr>
              <a:spcBef>
                <a:spcPts val="0"/>
              </a:spcBef>
            </a:pPr>
            <a:endParaRPr lang="en-US" sz="1400" dirty="0">
              <a:latin typeface="Avenir Book" charset="0"/>
              <a:ea typeface="Avenir Book" charset="0"/>
              <a:cs typeface="Avenir Book" charset="0"/>
            </a:endParaRPr>
          </a:p>
        </p:txBody>
      </p:sp>
      <p:sp>
        <p:nvSpPr>
          <p:cNvPr id="2" name="TextBox 1"/>
          <p:cNvSpPr txBox="1"/>
          <p:nvPr/>
        </p:nvSpPr>
        <p:spPr>
          <a:xfrm>
            <a:off x="603527" y="5398122"/>
            <a:ext cx="9394428" cy="338554"/>
          </a:xfrm>
          <a:prstGeom prst="rect">
            <a:avLst/>
          </a:prstGeom>
          <a:noFill/>
        </p:spPr>
        <p:txBody>
          <a:bodyPr wrap="square" rtlCol="0">
            <a:spAutoFit/>
          </a:bodyPr>
          <a:lstStyle/>
          <a:p>
            <a:pPr algn="r"/>
            <a:r>
              <a:rPr lang="en-US" sz="1600" dirty="0">
                <a:solidFill>
                  <a:srgbClr val="D51F81"/>
                </a:solidFill>
                <a:latin typeface="Avenir Book" charset="0"/>
                <a:ea typeface="Avenir Book" charset="0"/>
                <a:cs typeface="Avenir Book" charset="0"/>
              </a:rPr>
              <a:t>“Healthy food is too expensive but junk food is cheap. Soda is cheaper than water!”</a:t>
            </a:r>
          </a:p>
        </p:txBody>
      </p:sp>
    </p:spTree>
    <p:extLst>
      <p:ext uri="{BB962C8B-B14F-4D97-AF65-F5344CB8AC3E}">
        <p14:creationId xmlns:p14="http://schemas.microsoft.com/office/powerpoint/2010/main" val="1532248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12</a:t>
            </a:fld>
            <a:endParaRPr lang="en-US" dirty="0"/>
          </a:p>
        </p:txBody>
      </p:sp>
      <p:sp>
        <p:nvSpPr>
          <p:cNvPr id="11" name="Text Placeholder 8"/>
          <p:cNvSpPr txBox="1">
            <a:spLocks/>
          </p:cNvSpPr>
          <p:nvPr/>
        </p:nvSpPr>
        <p:spPr>
          <a:xfrm>
            <a:off x="914975" y="1848509"/>
            <a:ext cx="3182464" cy="250763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buNone/>
            </a:pPr>
            <a:r>
              <a:rPr lang="en-US" sz="2800" b="1" dirty="0">
                <a:latin typeface="Avenir Heavy" charset="0"/>
                <a:ea typeface="Avenir Heavy" charset="0"/>
                <a:cs typeface="Avenir Heavy" charset="0"/>
              </a:rPr>
              <a:t>Low-cost or free school meals during the school year are popular.</a:t>
            </a:r>
          </a:p>
        </p:txBody>
      </p:sp>
      <p:sp>
        <p:nvSpPr>
          <p:cNvPr id="4" name="Text Placeholder 8"/>
          <p:cNvSpPr txBox="1">
            <a:spLocks/>
          </p:cNvSpPr>
          <p:nvPr/>
        </p:nvSpPr>
        <p:spPr>
          <a:xfrm>
            <a:off x="4371946" y="1848509"/>
            <a:ext cx="6762900" cy="22286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400" dirty="0">
                <a:latin typeface="Avenir Book" charset="0"/>
                <a:ea typeface="Avenir Book" charset="0"/>
                <a:cs typeface="Avenir Book" charset="0"/>
              </a:rPr>
              <a:t>All of their children participate in school meals during the school year.</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They value school meals and almost all have positive feelings about them. </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The school meals save them money, are convenient, and many of their children’s friends participate.</a:t>
            </a:r>
          </a:p>
          <a:p>
            <a:pPr>
              <a:spcBef>
                <a:spcPts val="0"/>
              </a:spcBef>
            </a:pP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But some fear that the program’s funding will be cut and the meals will no longer be free.  </a:t>
            </a:r>
          </a:p>
          <a:p>
            <a:pPr>
              <a:spcBef>
                <a:spcPts val="0"/>
              </a:spcBef>
            </a:pP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While most see the meals as healthy, some parents feel the meals include too many unhealthy items.</a:t>
            </a:r>
          </a:p>
        </p:txBody>
      </p:sp>
    </p:spTree>
    <p:extLst>
      <p:ext uri="{BB962C8B-B14F-4D97-AF65-F5344CB8AC3E}">
        <p14:creationId xmlns:p14="http://schemas.microsoft.com/office/powerpoint/2010/main" val="1059721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86179" y="2020740"/>
            <a:ext cx="3576578" cy="3693319"/>
          </a:xfrm>
          <a:prstGeom prst="rect">
            <a:avLst/>
          </a:prstGeom>
          <a:noFill/>
          <a:ln>
            <a:solidFill>
              <a:srgbClr val="D51F81"/>
            </a:solidFill>
            <a:prstDash val="sysDash"/>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Slide Number Placeholder 8"/>
          <p:cNvSpPr>
            <a:spLocks noGrp="1"/>
          </p:cNvSpPr>
          <p:nvPr>
            <p:ph type="sldNum" sz="quarter" idx="12"/>
          </p:nvPr>
        </p:nvSpPr>
        <p:spPr/>
        <p:txBody>
          <a:bodyPr/>
          <a:lstStyle/>
          <a:p>
            <a:fld id="{8A2E9DF3-A79D-5E4D-A414-51A060BE979E}" type="slidenum">
              <a:rPr lang="en-US" smtClean="0"/>
              <a:t>13</a:t>
            </a:fld>
            <a:endParaRPr lang="en-US" dirty="0"/>
          </a:p>
        </p:txBody>
      </p:sp>
      <p:sp>
        <p:nvSpPr>
          <p:cNvPr id="11" name="Text Placeholder 8"/>
          <p:cNvSpPr txBox="1">
            <a:spLocks/>
          </p:cNvSpPr>
          <p:nvPr/>
        </p:nvSpPr>
        <p:spPr>
          <a:xfrm>
            <a:off x="1942273" y="1010122"/>
            <a:ext cx="8217727"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800" b="1">
                <a:latin typeface="Avenir Heavy" charset="0"/>
                <a:ea typeface="Avenir Heavy" charset="0"/>
                <a:cs typeface="Avenir Heavy" charset="0"/>
              </a:rPr>
              <a:t>Awareness of summer meal programs is low.</a:t>
            </a:r>
            <a:endParaRPr lang="en-US" sz="2800" b="1" dirty="0">
              <a:latin typeface="Avenir Heavy" charset="0"/>
              <a:ea typeface="Avenir Heavy" charset="0"/>
              <a:cs typeface="Avenir Heavy" charset="0"/>
            </a:endParaRPr>
          </a:p>
        </p:txBody>
      </p:sp>
      <p:sp>
        <p:nvSpPr>
          <p:cNvPr id="4" name="Text Placeholder 8"/>
          <p:cNvSpPr txBox="1">
            <a:spLocks/>
          </p:cNvSpPr>
          <p:nvPr/>
        </p:nvSpPr>
        <p:spPr>
          <a:xfrm>
            <a:off x="1710929" y="1771112"/>
            <a:ext cx="4421231" cy="38241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400" dirty="0">
              <a:latin typeface="Avenir Book" charset="0"/>
              <a:ea typeface="Avenir Book" charset="0"/>
              <a:cs typeface="Avenir Book" charset="0"/>
            </a:endParaRPr>
          </a:p>
          <a:p>
            <a:r>
              <a:rPr lang="en-US" sz="1400" dirty="0">
                <a:latin typeface="Avenir Book" charset="0"/>
                <a:ea typeface="Avenir Book" charset="0"/>
                <a:cs typeface="Avenir Book" charset="0"/>
              </a:rPr>
              <a:t>Many parents were initially unaware that free summer meals were being offered in their community.</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r>
              <a:rPr lang="en-US" sz="1400" dirty="0">
                <a:latin typeface="Avenir Book" charset="0"/>
                <a:ea typeface="Avenir Book" charset="0"/>
                <a:cs typeface="Avenir Book" charset="0"/>
              </a:rPr>
              <a:t>At first, many said they did not intend for their children to participate. </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r>
              <a:rPr lang="en-US" sz="1400" dirty="0">
                <a:latin typeface="Avenir Book" charset="0"/>
                <a:ea typeface="Avenir Book" charset="0"/>
                <a:cs typeface="Avenir Book" charset="0"/>
              </a:rPr>
              <a:t>They are stressed and tired and have not yet figured out their children's summer schedule. </a:t>
            </a:r>
          </a:p>
          <a:p>
            <a:endParaRPr lang="en-US" sz="1400" dirty="0">
              <a:latin typeface="Avenir Book" charset="0"/>
              <a:ea typeface="Avenir Book" charset="0"/>
              <a:cs typeface="Avenir Book" charset="0"/>
            </a:endParaRPr>
          </a:p>
          <a:p>
            <a:r>
              <a:rPr lang="en-US" sz="1400" dirty="0">
                <a:latin typeface="Avenir Book" charset="0"/>
                <a:ea typeface="Avenir Book" charset="0"/>
                <a:cs typeface="Avenir Book" charset="0"/>
              </a:rPr>
              <a:t>Once they hear a brief description of the summer meal program (to the right), almost all say they are interested in having their children participate. </a:t>
            </a:r>
          </a:p>
          <a:p>
            <a:pPr>
              <a:spcBef>
                <a:spcPts val="0"/>
              </a:spcBef>
            </a:pPr>
            <a:endParaRPr lang="en-US" sz="1200" dirty="0">
              <a:latin typeface="Avenir Book" charset="0"/>
              <a:ea typeface="Avenir Book" charset="0"/>
              <a:cs typeface="Avenir Book" charset="0"/>
            </a:endParaRPr>
          </a:p>
        </p:txBody>
      </p:sp>
      <p:sp>
        <p:nvSpPr>
          <p:cNvPr id="2" name="TextBox 1"/>
          <p:cNvSpPr txBox="1"/>
          <p:nvPr/>
        </p:nvSpPr>
        <p:spPr>
          <a:xfrm>
            <a:off x="6923990" y="2313127"/>
            <a:ext cx="3300955" cy="3108543"/>
          </a:xfrm>
          <a:prstGeom prst="rect">
            <a:avLst/>
          </a:prstGeom>
          <a:noFill/>
          <a:ln w="12700">
            <a:noFill/>
            <a:prstDash val="sysDash"/>
          </a:ln>
        </p:spPr>
        <p:txBody>
          <a:bodyPr wrap="square" rtlCol="0">
            <a:spAutoFit/>
          </a:bodyPr>
          <a:lstStyle/>
          <a:p>
            <a:pPr lvl="0" algn="ctr"/>
            <a:r>
              <a:rPr lang="en-US" sz="1400" b="1" dirty="0">
                <a:solidFill>
                  <a:prstClr val="black"/>
                </a:solidFill>
                <a:latin typeface="Avenir Book" charset="0"/>
                <a:ea typeface="Avenir Book" charset="0"/>
                <a:cs typeface="Avenir Book" charset="0"/>
              </a:rPr>
              <a:t>What they heard (in Spanish): </a:t>
            </a:r>
          </a:p>
          <a:p>
            <a:pPr lvl="0" algn="ctr"/>
            <a:endParaRPr lang="en-US" sz="1400" dirty="0">
              <a:solidFill>
                <a:prstClr val="black"/>
              </a:solidFill>
              <a:latin typeface="Avenir Book" charset="0"/>
              <a:ea typeface="Avenir Book" charset="0"/>
              <a:cs typeface="Avenir Book" charset="0"/>
            </a:endParaRPr>
          </a:p>
          <a:p>
            <a:pPr lvl="0" algn="ctr"/>
            <a:r>
              <a:rPr lang="en-US" sz="1400" dirty="0">
                <a:solidFill>
                  <a:prstClr val="black"/>
                </a:solidFill>
                <a:latin typeface="Avenir Book" charset="0"/>
                <a:ea typeface="Avenir Book" charset="0"/>
                <a:cs typeface="Avenir Book" charset="0"/>
              </a:rPr>
              <a:t>“Free meals are available to children and youth during the summer in California.  Many of the families that benefit from these meals receive free or reduced price school breakfast or lunches during the school year. While school is on summer break, certain sites are designated as places where children can eat meals.  These places could be schools, local libraries, community centers, churches, parks, or Boys and Girls clubs.”</a:t>
            </a:r>
          </a:p>
        </p:txBody>
      </p:sp>
    </p:spTree>
    <p:extLst>
      <p:ext uri="{BB962C8B-B14F-4D97-AF65-F5344CB8AC3E}">
        <p14:creationId xmlns:p14="http://schemas.microsoft.com/office/powerpoint/2010/main" val="1005107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7638" y="2127758"/>
            <a:ext cx="5413744" cy="4247317"/>
          </a:xfrm>
          <a:prstGeom prst="rect">
            <a:avLst/>
          </a:prstGeom>
          <a:noFill/>
          <a:ln>
            <a:solidFill>
              <a:srgbClr val="D51F81"/>
            </a:solidFill>
            <a:prstDash val="sysDash"/>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Slide Number Placeholder 8"/>
          <p:cNvSpPr>
            <a:spLocks noGrp="1"/>
          </p:cNvSpPr>
          <p:nvPr>
            <p:ph type="sldNum" sz="quarter" idx="12"/>
          </p:nvPr>
        </p:nvSpPr>
        <p:spPr/>
        <p:txBody>
          <a:bodyPr/>
          <a:lstStyle/>
          <a:p>
            <a:fld id="{8A2E9DF3-A79D-5E4D-A414-51A060BE979E}" type="slidenum">
              <a:rPr lang="en-US" smtClean="0"/>
              <a:t>14</a:t>
            </a:fld>
            <a:endParaRPr lang="en-US" dirty="0"/>
          </a:p>
        </p:txBody>
      </p:sp>
      <p:sp>
        <p:nvSpPr>
          <p:cNvPr id="4" name="Text Placeholder 8"/>
          <p:cNvSpPr txBox="1">
            <a:spLocks/>
          </p:cNvSpPr>
          <p:nvPr/>
        </p:nvSpPr>
        <p:spPr>
          <a:xfrm>
            <a:off x="1154046" y="2000129"/>
            <a:ext cx="8758050" cy="21052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800" dirty="0">
              <a:latin typeface="Avenir Book" charset="0"/>
              <a:ea typeface="Avenir Book" charset="0"/>
              <a:cs typeface="Avenir Book" charset="0"/>
            </a:endParaRPr>
          </a:p>
          <a:p>
            <a:pPr marL="0" indent="0">
              <a:spcBef>
                <a:spcPts val="0"/>
              </a:spcBef>
              <a:buNone/>
            </a:pPr>
            <a:endParaRPr lang="en-US" sz="1800" dirty="0">
              <a:latin typeface="Avenir Book" charset="0"/>
              <a:ea typeface="Avenir Book" charset="0"/>
              <a:cs typeface="Avenir Book" charset="0"/>
            </a:endParaRPr>
          </a:p>
        </p:txBody>
      </p:sp>
      <p:sp>
        <p:nvSpPr>
          <p:cNvPr id="2" name="Rectangle 1"/>
          <p:cNvSpPr/>
          <p:nvPr/>
        </p:nvSpPr>
        <p:spPr>
          <a:xfrm>
            <a:off x="6769903" y="2283347"/>
            <a:ext cx="3935394" cy="2031325"/>
          </a:xfrm>
          <a:prstGeom prst="rect">
            <a:avLst/>
          </a:prstGeom>
          <a:ln w="12700">
            <a:noFill/>
          </a:ln>
        </p:spPr>
        <p:txBody>
          <a:bodyPr wrap="square">
            <a:spAutoFit/>
          </a:bodyPr>
          <a:lstStyle/>
          <a:p>
            <a:pPr marL="285750" marR="0" lvl="0" indent="-285750">
              <a:spcBef>
                <a:spcPts val="0"/>
              </a:spcBef>
              <a:spcAft>
                <a:spcPts val="0"/>
              </a:spcAft>
              <a:buFont typeface="Arial" charset="0"/>
              <a:buChar char="•"/>
            </a:pPr>
            <a:r>
              <a:rPr lang="en-US" sz="1400" dirty="0">
                <a:latin typeface="Avenir Book" charset="0"/>
                <a:ea typeface="Avenir Book" charset="0"/>
                <a:cs typeface="Avenir Book" charset="0"/>
              </a:rPr>
              <a:t>Focusing on “meals” alone might not draw as many parents.</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marL="285750" marR="0" lvl="0" indent="-285750">
              <a:spcBef>
                <a:spcPts val="0"/>
              </a:spcBef>
              <a:spcAft>
                <a:spcPts val="0"/>
              </a:spcAft>
              <a:buFont typeface="Arial" charset="0"/>
              <a:buChar char="•"/>
            </a:pPr>
            <a:r>
              <a:rPr lang="en-US" sz="1400" dirty="0">
                <a:latin typeface="Avenir Book" charset="0"/>
                <a:ea typeface="Avenir Book" charset="0"/>
                <a:cs typeface="Avenir Book" charset="0"/>
              </a:rPr>
              <a:t>They want their children to learn and be active during the summer as well. </a:t>
            </a:r>
          </a:p>
          <a:p>
            <a:pPr marL="285750" marR="0" lvl="0" indent="-285750">
              <a:spcBef>
                <a:spcPts val="0"/>
              </a:spcBef>
              <a:spcAft>
                <a:spcPts val="0"/>
              </a:spcAft>
              <a:buFont typeface="Arial" charset="0"/>
              <a:buChar char="•"/>
            </a:pPr>
            <a:endParaRPr lang="en-US" sz="1400" dirty="0">
              <a:latin typeface="Avenir Book" charset="0"/>
              <a:ea typeface="Avenir Book" charset="0"/>
              <a:cs typeface="Avenir Book" charset="0"/>
            </a:endParaRPr>
          </a:p>
          <a:p>
            <a:pPr marL="285750" marR="0" lvl="0" indent="-285750">
              <a:spcBef>
                <a:spcPts val="0"/>
              </a:spcBef>
              <a:spcAft>
                <a:spcPts val="0"/>
              </a:spcAft>
              <a:buFont typeface="Arial" charset="0"/>
              <a:buChar char="•"/>
            </a:pPr>
            <a:r>
              <a:rPr lang="en-US" sz="1400" dirty="0">
                <a:latin typeface="Avenir Book" charset="0"/>
                <a:ea typeface="Avenir Book" charset="0"/>
                <a:cs typeface="Avenir Book" charset="0"/>
              </a:rPr>
              <a:t>“Getting children out of the house” was a big theme for parents. </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49644532"/>
              </p:ext>
            </p:extLst>
          </p:nvPr>
        </p:nvGraphicFramePr>
        <p:xfrm>
          <a:off x="1233004" y="2352247"/>
          <a:ext cx="4920928" cy="3798338"/>
        </p:xfrm>
        <a:graphic>
          <a:graphicData uri="http://schemas.openxmlformats.org/drawingml/2006/table">
            <a:tbl>
              <a:tblPr/>
              <a:tblGrid>
                <a:gridCol w="3937079">
                  <a:extLst>
                    <a:ext uri="{9D8B030D-6E8A-4147-A177-3AD203B41FA5}">
                      <a16:colId xmlns:a16="http://schemas.microsoft.com/office/drawing/2014/main" xmlns="" val="20000"/>
                    </a:ext>
                  </a:extLst>
                </a:gridCol>
                <a:gridCol w="983849">
                  <a:extLst>
                    <a:ext uri="{9D8B030D-6E8A-4147-A177-3AD203B41FA5}">
                      <a16:colId xmlns:a16="http://schemas.microsoft.com/office/drawing/2014/main" xmlns="" val="20001"/>
                    </a:ext>
                  </a:extLst>
                </a:gridCol>
              </a:tblGrid>
              <a:tr h="259157">
                <a:tc>
                  <a:txBody>
                    <a:bodyPr/>
                    <a:lstStyle/>
                    <a:p>
                      <a:pPr algn="l" fontAlgn="ctr"/>
                      <a:endParaRPr lang="en-US" sz="1200" b="0" i="0" u="none" strike="noStrike" dirty="0">
                        <a:solidFill>
                          <a:srgbClr val="000000"/>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Top</a:t>
                      </a:r>
                      <a:r>
                        <a:rPr lang="en-US" sz="1200" b="0" i="0" u="none" strike="noStrike" baseline="0" dirty="0">
                          <a:solidFill>
                            <a:srgbClr val="000000"/>
                          </a:solidFill>
                          <a:effectLst/>
                          <a:latin typeface="Avenir Book" charset="0"/>
                          <a:ea typeface="Avenir Book" charset="0"/>
                          <a:cs typeface="Avenir Book" charset="0"/>
                        </a:rPr>
                        <a:t> Choice</a:t>
                      </a:r>
                      <a:endParaRPr lang="en-US" sz="1200" b="0" i="0" u="none" strike="noStrike" dirty="0">
                        <a:solidFill>
                          <a:srgbClr val="000000"/>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777447">
                <a:tc>
                  <a:txBody>
                    <a:bodyPr/>
                    <a:lstStyle/>
                    <a:p>
                      <a:pPr lvl="0"/>
                      <a:r>
                        <a:rPr lang="en-US" sz="1200" b="0" i="0" dirty="0">
                          <a:effectLst/>
                          <a:latin typeface="Avenir Book" charset="0"/>
                          <a:ea typeface="Avenir Book" charset="0"/>
                          <a:cs typeface="Avenir Book" charset="0"/>
                        </a:rPr>
                        <a:t>Summer meal programs can get children out of the house, which helps them be active and healthy even while they are not in school.</a:t>
                      </a:r>
                    </a:p>
                    <a:p>
                      <a:pPr lvl="0"/>
                      <a:endParaRPr lang="en-US" sz="1200" b="0" i="0" kern="1200" dirty="0">
                        <a:solidFill>
                          <a:schemeClr val="tx1"/>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22</a:t>
                      </a: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777447">
                <a:tc>
                  <a:txBody>
                    <a:bodyPr/>
                    <a:lstStyle/>
                    <a:p>
                      <a:pPr lvl="0"/>
                      <a:r>
                        <a:rPr lang="en-US" sz="1200" b="0" i="0" kern="1200" dirty="0">
                          <a:solidFill>
                            <a:schemeClr val="tx1"/>
                          </a:solidFill>
                          <a:effectLst/>
                          <a:latin typeface="Avenir Book" charset="0"/>
                          <a:ea typeface="+mn-ea"/>
                          <a:cs typeface="+mn-cs"/>
                        </a:rPr>
                        <a:t>At many summer meal locations there are also educational activities which means your children can have a healthy meal AND won’t fall behind in school.</a:t>
                      </a:r>
                    </a:p>
                    <a:p>
                      <a:pPr lvl="0"/>
                      <a:endParaRPr lang="en-US" sz="1200" b="0" i="0" kern="1200" dirty="0">
                        <a:solidFill>
                          <a:schemeClr val="tx1"/>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16</a:t>
                      </a: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543611">
                <a:tc>
                  <a:txBody>
                    <a:bodyPr/>
                    <a:lstStyle/>
                    <a:p>
                      <a:pPr lvl="0"/>
                      <a:r>
                        <a:rPr lang="en-US" sz="1200" b="0" i="0" kern="1200" dirty="0">
                          <a:solidFill>
                            <a:schemeClr val="tx1"/>
                          </a:solidFill>
                          <a:effectLst/>
                          <a:latin typeface="Avenir Book" charset="0"/>
                          <a:ea typeface="+mn-ea"/>
                          <a:cs typeface="+mn-cs"/>
                        </a:rPr>
                        <a:t>Children who participate in summer meal programs are better able to stay at a healthy weight.</a:t>
                      </a:r>
                    </a:p>
                    <a:p>
                      <a:pPr lvl="0"/>
                      <a:endParaRPr lang="en-US" sz="1200" b="0" i="0" kern="1200" dirty="0">
                        <a:solidFill>
                          <a:schemeClr val="tx1"/>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3</a:t>
                      </a: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664622">
                <a:tc>
                  <a:txBody>
                    <a:bodyPr/>
                    <a:lstStyle/>
                    <a:p>
                      <a:pPr lvl="0"/>
                      <a:r>
                        <a:rPr lang="en-US" sz="1200" b="0" i="0" kern="1200" dirty="0">
                          <a:solidFill>
                            <a:schemeClr val="tx1"/>
                          </a:solidFill>
                          <a:effectLst/>
                          <a:latin typeface="Avenir Book" charset="0"/>
                          <a:ea typeface="+mn-ea"/>
                          <a:cs typeface="+mn-cs"/>
                        </a:rPr>
                        <a:t>Summer meal programs are free, which means feeding your children during the summer won’t hurt your budget.</a:t>
                      </a:r>
                    </a:p>
                    <a:p>
                      <a:pPr lvl="0"/>
                      <a:endParaRPr lang="en-US" sz="1200" b="0" i="0" kern="1200" dirty="0">
                        <a:solidFill>
                          <a:schemeClr val="tx1"/>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1</a:t>
                      </a: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758325">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venir Book" charset="0"/>
                          <a:ea typeface="+mn-ea"/>
                          <a:cs typeface="+mn-cs"/>
                        </a:rPr>
                        <a:t>Summer meal programs are convenient. They are often nearby in your community.</a:t>
                      </a:r>
                      <a:endParaRPr lang="en-US" sz="1200" b="0" i="0" dirty="0">
                        <a:effectLst/>
                        <a:latin typeface="Avenir Book"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0</a:t>
                      </a:r>
                      <a:endParaRPr lang="uk-UA" sz="1200" b="0" i="0" u="none" strike="noStrike" dirty="0">
                        <a:solidFill>
                          <a:srgbClr val="000000"/>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
        <p:nvSpPr>
          <p:cNvPr id="3" name="TextBox 2"/>
          <p:cNvSpPr txBox="1"/>
          <p:nvPr/>
        </p:nvSpPr>
        <p:spPr>
          <a:xfrm>
            <a:off x="907638" y="613016"/>
            <a:ext cx="10180909" cy="954107"/>
          </a:xfrm>
          <a:prstGeom prst="rect">
            <a:avLst/>
          </a:prstGeom>
          <a:noFill/>
        </p:spPr>
        <p:txBody>
          <a:bodyPr wrap="square" rtlCol="0">
            <a:spAutoFit/>
          </a:bodyPr>
          <a:lstStyle/>
          <a:p>
            <a:pPr algn="ctr"/>
            <a:r>
              <a:rPr lang="en-US" sz="2800" b="1" dirty="0">
                <a:latin typeface="Avenir Heavy" charset="0"/>
                <a:ea typeface="Avenir Heavy" charset="0"/>
                <a:cs typeface="Avenir Heavy" charset="0"/>
              </a:rPr>
              <a:t>The best reason for a family to participate is “getting the children out of the house” and “being active and healthy.”</a:t>
            </a:r>
          </a:p>
        </p:txBody>
      </p:sp>
      <p:sp>
        <p:nvSpPr>
          <p:cNvPr id="5" name="Oval 4"/>
          <p:cNvSpPr/>
          <p:nvPr/>
        </p:nvSpPr>
        <p:spPr>
          <a:xfrm>
            <a:off x="505485" y="2360539"/>
            <a:ext cx="5648447" cy="1054484"/>
          </a:xfrm>
          <a:prstGeom prst="ellipse">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4094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15</a:t>
            </a:fld>
            <a:endParaRPr lang="en-US" dirty="0"/>
          </a:p>
        </p:txBody>
      </p:sp>
      <p:sp>
        <p:nvSpPr>
          <p:cNvPr id="11" name="Text Placeholder 8"/>
          <p:cNvSpPr txBox="1">
            <a:spLocks/>
          </p:cNvSpPr>
          <p:nvPr/>
        </p:nvSpPr>
        <p:spPr>
          <a:xfrm>
            <a:off x="2586878" y="323105"/>
            <a:ext cx="8178929"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2000" dirty="0">
              <a:latin typeface="Avenir Book" charset="0"/>
              <a:ea typeface="Avenir Book" charset="0"/>
              <a:cs typeface="Avenir Book" charset="0"/>
            </a:endParaRPr>
          </a:p>
        </p:txBody>
      </p:sp>
      <p:sp>
        <p:nvSpPr>
          <p:cNvPr id="2" name="Rectangle 1"/>
          <p:cNvSpPr/>
          <p:nvPr/>
        </p:nvSpPr>
        <p:spPr>
          <a:xfrm>
            <a:off x="6030410" y="2132816"/>
            <a:ext cx="4352081" cy="2893100"/>
          </a:xfrm>
          <a:prstGeom prst="rect">
            <a:avLst/>
          </a:prstGeom>
        </p:spPr>
        <p:txBody>
          <a:bodyPr wrap="square">
            <a:spAutoFit/>
          </a:bodyPr>
          <a:lstStyle/>
          <a:p>
            <a:pPr marL="285750" marR="0" lvl="0" indent="-285750">
              <a:spcBef>
                <a:spcPts val="0"/>
              </a:spcBef>
              <a:spcAft>
                <a:spcPts val="0"/>
              </a:spcAft>
              <a:buFont typeface="Wingdings" charset="2"/>
              <a:buChar char="ü"/>
            </a:pPr>
            <a:r>
              <a:rPr lang="en-US" sz="1400" dirty="0">
                <a:latin typeface="Avenir Book" charset="0"/>
                <a:ea typeface="Avenir Book" charset="0"/>
                <a:cs typeface="Avenir Book" charset="0"/>
              </a:rPr>
              <a:t>Lack of awareness. </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marL="285750" marR="0" lvl="0" indent="-285750">
              <a:spcBef>
                <a:spcPts val="0"/>
              </a:spcBef>
              <a:spcAft>
                <a:spcPts val="0"/>
              </a:spcAft>
              <a:buFont typeface="Wingdings" charset="2"/>
              <a:buChar char="ü"/>
            </a:pPr>
            <a:r>
              <a:rPr lang="en-US" sz="1400" dirty="0">
                <a:latin typeface="Avenir Book" charset="0"/>
                <a:ea typeface="Avenir Book" charset="0"/>
                <a:cs typeface="Avenir Book" charset="0"/>
              </a:rPr>
              <a:t>Perception that meals will not be healthy. </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marL="285750" marR="0" lvl="0" indent="-285750">
              <a:spcBef>
                <a:spcPts val="0"/>
              </a:spcBef>
              <a:spcAft>
                <a:spcPts val="0"/>
              </a:spcAft>
              <a:buFont typeface="Wingdings" charset="2"/>
              <a:buChar char="ü"/>
            </a:pPr>
            <a:r>
              <a:rPr lang="en-US" sz="1400" dirty="0">
                <a:latin typeface="Avenir Book" charset="0"/>
                <a:ea typeface="Avenir Book" charset="0"/>
                <a:cs typeface="Avenir Book" charset="0"/>
              </a:rPr>
              <a:t>Some have immigration concerns but they are not on the surface initially.</a:t>
            </a:r>
            <a:br>
              <a:rPr lang="en-US" sz="1400" dirty="0">
                <a:latin typeface="Avenir Book" charset="0"/>
                <a:ea typeface="Avenir Book" charset="0"/>
                <a:cs typeface="Avenir Book" charset="0"/>
              </a:rPr>
            </a:br>
            <a:endParaRPr lang="en-US" sz="1400" dirty="0">
              <a:effectLst/>
              <a:latin typeface="Avenir Book" charset="0"/>
              <a:ea typeface="Avenir Book" charset="0"/>
              <a:cs typeface="Avenir Book" charset="0"/>
            </a:endParaRPr>
          </a:p>
          <a:p>
            <a:pPr marL="285750" marR="0" lvl="0" indent="-285750">
              <a:spcBef>
                <a:spcPts val="0"/>
              </a:spcBef>
              <a:spcAft>
                <a:spcPts val="0"/>
              </a:spcAft>
              <a:buFont typeface="Wingdings" charset="2"/>
              <a:buChar char="ü"/>
            </a:pPr>
            <a:r>
              <a:rPr lang="en-US" sz="1400" dirty="0">
                <a:latin typeface="Avenir Book" charset="0"/>
                <a:ea typeface="Avenir Book" charset="0"/>
                <a:cs typeface="Avenir Book" charset="0"/>
              </a:rPr>
              <a:t>Transportation is not an issue for most parents. </a:t>
            </a:r>
            <a:br>
              <a:rPr lang="en-US" sz="1400" dirty="0">
                <a:latin typeface="Avenir Book" charset="0"/>
                <a:ea typeface="Avenir Book" charset="0"/>
                <a:cs typeface="Avenir Book" charset="0"/>
              </a:rPr>
            </a:br>
            <a:endParaRPr lang="en-US" sz="1400" dirty="0">
              <a:effectLst/>
              <a:latin typeface="Avenir Book" charset="0"/>
              <a:ea typeface="Avenir Book" charset="0"/>
              <a:cs typeface="Avenir Book" charset="0"/>
            </a:endParaRPr>
          </a:p>
          <a:p>
            <a:pPr marL="285750" marR="0" lvl="0" indent="-285750">
              <a:spcBef>
                <a:spcPts val="0"/>
              </a:spcBef>
              <a:spcAft>
                <a:spcPts val="0"/>
              </a:spcAft>
              <a:buFont typeface="Wingdings" charset="2"/>
              <a:buChar char="ü"/>
            </a:pPr>
            <a:r>
              <a:rPr lang="en-US" sz="1400" dirty="0">
                <a:latin typeface="Avenir Book" charset="0"/>
                <a:ea typeface="Avenir Book" charset="0"/>
                <a:cs typeface="Avenir Book" charset="0"/>
              </a:rPr>
              <a:t>Other barriers also came up, like the family returning to Mexico for the summer or just wanting a simple summer with the children at home.  </a:t>
            </a:r>
          </a:p>
          <a:p>
            <a:pPr marL="342900" marR="0" lvl="0" indent="-342900">
              <a:spcBef>
                <a:spcPts val="0"/>
              </a:spcBef>
              <a:spcAft>
                <a:spcPts val="0"/>
              </a:spcAft>
              <a:buFont typeface="Arial" charset="0"/>
              <a:buChar char="•"/>
            </a:pPr>
            <a:endParaRPr lang="en-US" sz="1400" dirty="0">
              <a:latin typeface="Avenir Book" charset="0"/>
              <a:ea typeface="Avenir Book" charset="0"/>
              <a:cs typeface="Avenir Book" charset="0"/>
            </a:endParaRPr>
          </a:p>
        </p:txBody>
      </p:sp>
      <p:sp>
        <p:nvSpPr>
          <p:cNvPr id="3" name="Rectangle 2"/>
          <p:cNvSpPr/>
          <p:nvPr/>
        </p:nvSpPr>
        <p:spPr>
          <a:xfrm>
            <a:off x="1368977" y="2132816"/>
            <a:ext cx="4036401" cy="2246769"/>
          </a:xfrm>
          <a:prstGeom prst="rect">
            <a:avLst/>
          </a:prstGeom>
        </p:spPr>
        <p:txBody>
          <a:bodyPr wrap="square">
            <a:spAutoFit/>
          </a:bodyPr>
          <a:lstStyle/>
          <a:p>
            <a:pPr algn="r"/>
            <a:r>
              <a:rPr lang="en-US" sz="2800" b="1" dirty="0">
                <a:latin typeface="Avenir Heavy" charset="0"/>
                <a:ea typeface="Avenir Heavy" charset="0"/>
                <a:cs typeface="Avenir Heavy" charset="0"/>
              </a:rPr>
              <a:t>Overall, most parents want their children to participate in summer meals but there are some barriers... </a:t>
            </a:r>
          </a:p>
        </p:txBody>
      </p:sp>
    </p:spTree>
    <p:extLst>
      <p:ext uri="{BB962C8B-B14F-4D97-AF65-F5344CB8AC3E}">
        <p14:creationId xmlns:p14="http://schemas.microsoft.com/office/powerpoint/2010/main" val="1451876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Placeholder 8"/>
          <p:cNvSpPr txBox="1">
            <a:spLocks/>
          </p:cNvSpPr>
          <p:nvPr/>
        </p:nvSpPr>
        <p:spPr>
          <a:xfrm>
            <a:off x="2771092" y="4458152"/>
            <a:ext cx="8178929"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kumimoji="0" lang="en-US" sz="4000" b="1" u="none" strike="noStrike" kern="1200" cap="none" spc="0" normalizeH="0" baseline="0" noProof="0" dirty="0">
                <a:ln>
                  <a:noFill/>
                </a:ln>
                <a:effectLst/>
                <a:uLnTx/>
                <a:uFillTx/>
                <a:latin typeface="Avenir Heavy" charset="0"/>
                <a:ea typeface="Avenir Heavy" charset="0"/>
                <a:cs typeface="Avenir Heavy" charset="0"/>
              </a:rPr>
              <a:t>Immigration Fears + </a:t>
            </a:r>
          </a:p>
          <a:p>
            <a:pPr marL="0" marR="0" lvl="0" indent="0" algn="r" defTabSz="457200" rtl="0" eaLnBrk="1" fontAlgn="auto" latinLnBrk="0" hangingPunct="1">
              <a:lnSpc>
                <a:spcPct val="100000"/>
              </a:lnSpc>
              <a:spcBef>
                <a:spcPts val="0"/>
              </a:spcBef>
              <a:spcAft>
                <a:spcPts val="0"/>
              </a:spcAft>
              <a:buClrTx/>
              <a:buSzTx/>
              <a:buFont typeface="Arial"/>
              <a:buNone/>
              <a:tabLst/>
              <a:defRPr/>
            </a:pPr>
            <a:r>
              <a:rPr kumimoji="0" lang="en-US" sz="4000" b="1" u="none" strike="noStrike" kern="1200" cap="none" spc="0" normalizeH="0" baseline="0" noProof="0" dirty="0">
                <a:ln>
                  <a:noFill/>
                </a:ln>
                <a:effectLst/>
                <a:uLnTx/>
                <a:uFillTx/>
                <a:latin typeface="Avenir Heavy" charset="0"/>
                <a:ea typeface="Avenir Heavy" charset="0"/>
                <a:cs typeface="Avenir Heavy" charset="0"/>
              </a:rPr>
              <a:t>Sensitive Locations.</a:t>
            </a:r>
            <a:endParaRPr kumimoji="0" lang="en-US" sz="2800" b="1" u="none" strike="noStrike" kern="1200" cap="none" spc="0" normalizeH="0" baseline="0" noProof="0" dirty="0">
              <a:ln>
                <a:noFill/>
              </a:ln>
              <a:effectLst/>
              <a:uLnTx/>
              <a:uFillTx/>
              <a:latin typeface="Avenir Heavy" charset="0"/>
              <a:ea typeface="Avenir Heavy" charset="0"/>
              <a:cs typeface="Avenir Heavy" charset="0"/>
            </a:endParaRPr>
          </a:p>
        </p:txBody>
      </p:sp>
    </p:spTree>
    <p:extLst>
      <p:ext uri="{BB962C8B-B14F-4D97-AF65-F5344CB8AC3E}">
        <p14:creationId xmlns:p14="http://schemas.microsoft.com/office/powerpoint/2010/main" val="2450070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17</a:t>
            </a:fld>
            <a:endParaRPr lang="en-US" dirty="0"/>
          </a:p>
        </p:txBody>
      </p:sp>
      <p:sp>
        <p:nvSpPr>
          <p:cNvPr id="8" name="TextBox 7"/>
          <p:cNvSpPr txBox="1"/>
          <p:nvPr/>
        </p:nvSpPr>
        <p:spPr>
          <a:xfrm>
            <a:off x="810216" y="2204080"/>
            <a:ext cx="5876730" cy="4247317"/>
          </a:xfrm>
          <a:prstGeom prst="rect">
            <a:avLst/>
          </a:prstGeom>
          <a:noFill/>
          <a:ln>
            <a:solidFill>
              <a:srgbClr val="D51F81"/>
            </a:solidFill>
            <a:prstDash val="sysDash"/>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 Placeholder 8"/>
          <p:cNvSpPr txBox="1">
            <a:spLocks/>
          </p:cNvSpPr>
          <p:nvPr/>
        </p:nvSpPr>
        <p:spPr>
          <a:xfrm>
            <a:off x="1154046" y="1012577"/>
            <a:ext cx="8758050" cy="21052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800" dirty="0">
              <a:latin typeface="Avenir Book" charset="0"/>
              <a:ea typeface="Avenir Book" charset="0"/>
              <a:cs typeface="Avenir Book" charset="0"/>
            </a:endParaRPr>
          </a:p>
          <a:p>
            <a:pPr marL="0" indent="0">
              <a:spcBef>
                <a:spcPts val="0"/>
              </a:spcBef>
              <a:buNone/>
            </a:pPr>
            <a:endParaRPr lang="en-US" sz="1800" dirty="0">
              <a:latin typeface="Avenir Book" charset="0"/>
              <a:ea typeface="Avenir Book" charset="0"/>
              <a:cs typeface="Avenir Book" charset="0"/>
            </a:endParaRPr>
          </a:p>
        </p:txBody>
      </p:sp>
      <p:sp>
        <p:nvSpPr>
          <p:cNvPr id="2" name="Rectangle 1"/>
          <p:cNvSpPr/>
          <p:nvPr/>
        </p:nvSpPr>
        <p:spPr>
          <a:xfrm>
            <a:off x="7283394" y="2204080"/>
            <a:ext cx="4013497" cy="2677656"/>
          </a:xfrm>
          <a:prstGeom prst="rect">
            <a:avLst/>
          </a:prstGeom>
          <a:ln>
            <a:noFill/>
          </a:ln>
        </p:spPr>
        <p:txBody>
          <a:bodyPr wrap="square">
            <a:spAutoFit/>
          </a:bodyPr>
          <a:lstStyle/>
          <a:p>
            <a:pPr marL="285750" lvl="0" indent="-285750">
              <a:buFont typeface="Arial" charset="0"/>
              <a:buChar char="•"/>
            </a:pPr>
            <a:r>
              <a:rPr lang="en-US" sz="1400" dirty="0">
                <a:latin typeface="Avenir Book" charset="0"/>
                <a:ea typeface="Avenir Book" charset="0"/>
                <a:cs typeface="Avenir Book" charset="0"/>
              </a:rPr>
              <a:t>For some parents, the biggest concern about summer meal programs is their immigration status.</a:t>
            </a:r>
          </a:p>
          <a:p>
            <a:pPr marL="285750" lvl="0" indent="-285750">
              <a:buFont typeface="Arial" charset="0"/>
              <a:buChar char="•"/>
            </a:pPr>
            <a:endParaRPr lang="en-US" sz="1400" dirty="0">
              <a:latin typeface="Avenir Book" charset="0"/>
              <a:ea typeface="Avenir Book" charset="0"/>
              <a:cs typeface="Avenir Book" charset="0"/>
            </a:endParaRPr>
          </a:p>
          <a:p>
            <a:pPr marL="285750" lvl="0" indent="-285750">
              <a:buFont typeface="Arial" charset="0"/>
              <a:buChar char="•"/>
            </a:pPr>
            <a:r>
              <a:rPr lang="en-US" sz="1400" dirty="0">
                <a:latin typeface="Avenir Book" charset="0"/>
                <a:ea typeface="Avenir Book" charset="0"/>
                <a:cs typeface="Avenir Book" charset="0"/>
              </a:rPr>
              <a:t>The idea that summer meal programs do not require giving out personal information is the most comforting to parents. </a:t>
            </a:r>
          </a:p>
          <a:p>
            <a:pPr marL="285750" lvl="0" indent="-285750">
              <a:buFont typeface="Arial" charset="0"/>
              <a:buChar char="•"/>
            </a:pPr>
            <a:endParaRPr lang="en-US" sz="1400" dirty="0">
              <a:latin typeface="Avenir Book" charset="0"/>
              <a:ea typeface="Avenir Book" charset="0"/>
              <a:cs typeface="Avenir Book" charset="0"/>
            </a:endParaRPr>
          </a:p>
          <a:p>
            <a:pPr marL="285750" lvl="0" indent="-285750">
              <a:buFont typeface="Arial" charset="0"/>
              <a:buChar char="•"/>
            </a:pPr>
            <a:r>
              <a:rPr lang="en-US" sz="1400" dirty="0">
                <a:latin typeface="Avenir Book" charset="0"/>
                <a:ea typeface="Avenir Book" charset="0"/>
                <a:cs typeface="Avenir Book" charset="0"/>
              </a:rPr>
              <a:t>Parents also like the idea of trained adults on site.</a:t>
            </a:r>
            <a:br>
              <a:rPr lang="en-US" sz="1400" dirty="0">
                <a:latin typeface="Avenir Book" charset="0"/>
                <a:ea typeface="Avenir Book" charset="0"/>
                <a:cs typeface="Avenir Book" charset="0"/>
              </a:rPr>
            </a:br>
            <a:r>
              <a:rPr lang="en-US" sz="1400" dirty="0">
                <a:latin typeface="Avenir Book" charset="0"/>
                <a:ea typeface="Avenir Book" charset="0"/>
                <a:cs typeface="Avenir Book" charset="0"/>
              </a:rPr>
              <a:t>  </a:t>
            </a:r>
          </a:p>
          <a:p>
            <a:pPr marL="285750" indent="-285750">
              <a:buFont typeface="Arial" charset="0"/>
              <a:buChar char="•"/>
            </a:pPr>
            <a:r>
              <a:rPr lang="en-US" sz="1400" dirty="0">
                <a:latin typeface="Avenir Book" charset="0"/>
                <a:ea typeface="Avenir Book" charset="0"/>
                <a:cs typeface="Avenir Book" charset="0"/>
              </a:rPr>
              <a:t>Picking up meals is not a popular idea. </a:t>
            </a:r>
          </a:p>
        </p:txBody>
      </p:sp>
      <p:graphicFrame>
        <p:nvGraphicFramePr>
          <p:cNvPr id="7" name="Table 6"/>
          <p:cNvGraphicFramePr>
            <a:graphicFrameLocks noGrp="1"/>
          </p:cNvGraphicFramePr>
          <p:nvPr>
            <p:extLst>
              <p:ext uri="{D42A27DB-BD31-4B8C-83A1-F6EECF244321}">
                <p14:modId xmlns:p14="http://schemas.microsoft.com/office/powerpoint/2010/main" val="1973571877"/>
              </p:ext>
            </p:extLst>
          </p:nvPr>
        </p:nvGraphicFramePr>
        <p:xfrm>
          <a:off x="1162400" y="2663363"/>
          <a:ext cx="5243533" cy="3492734"/>
        </p:xfrm>
        <a:graphic>
          <a:graphicData uri="http://schemas.openxmlformats.org/drawingml/2006/table">
            <a:tbl>
              <a:tblPr/>
              <a:tblGrid>
                <a:gridCol w="4441210">
                  <a:extLst>
                    <a:ext uri="{9D8B030D-6E8A-4147-A177-3AD203B41FA5}">
                      <a16:colId xmlns:a16="http://schemas.microsoft.com/office/drawing/2014/main" xmlns="" val="20000"/>
                    </a:ext>
                  </a:extLst>
                </a:gridCol>
                <a:gridCol w="802323">
                  <a:extLst>
                    <a:ext uri="{9D8B030D-6E8A-4147-A177-3AD203B41FA5}">
                      <a16:colId xmlns:a16="http://schemas.microsoft.com/office/drawing/2014/main" xmlns="" val="20001"/>
                    </a:ext>
                  </a:extLst>
                </a:gridCol>
              </a:tblGrid>
              <a:tr h="186558">
                <a:tc>
                  <a:txBody>
                    <a:bodyPr/>
                    <a:lstStyle/>
                    <a:p>
                      <a:pPr algn="l" fontAlgn="ctr"/>
                      <a:endParaRPr lang="en-US" sz="1200" b="0" i="0" u="none" strike="noStrike" dirty="0">
                        <a:solidFill>
                          <a:srgbClr val="000000"/>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Top</a:t>
                      </a:r>
                      <a:r>
                        <a:rPr lang="en-US" sz="1200" b="0" i="0" u="none" strike="noStrike" baseline="0" dirty="0">
                          <a:solidFill>
                            <a:srgbClr val="000000"/>
                          </a:solidFill>
                          <a:effectLst/>
                          <a:latin typeface="Avenir Book" charset="0"/>
                          <a:ea typeface="Avenir Book" charset="0"/>
                          <a:cs typeface="Avenir Book" charset="0"/>
                        </a:rPr>
                        <a:t> Choice</a:t>
                      </a:r>
                      <a:endParaRPr lang="en-US" sz="1200" b="0" i="0" u="none" strike="noStrike" dirty="0">
                        <a:solidFill>
                          <a:srgbClr val="000000"/>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559657">
                <a:tc>
                  <a:txBody>
                    <a:bodyPr/>
                    <a:lstStyle/>
                    <a:p>
                      <a:pPr lvl="0"/>
                      <a:r>
                        <a:rPr lang="en-US" sz="1200" b="0" i="0" kern="1200" dirty="0">
                          <a:solidFill>
                            <a:schemeClr val="tx1"/>
                          </a:solidFill>
                          <a:effectLst/>
                          <a:latin typeface="Avenir Book" charset="0"/>
                          <a:ea typeface="+mn-ea"/>
                          <a:cs typeface="+mn-cs"/>
                        </a:rPr>
                        <a:t>You can sign up your children without giving their immigration status or the immigration status of anyone in their family.</a:t>
                      </a:r>
                      <a:br>
                        <a:rPr lang="en-US" sz="1200" b="0" i="0" kern="1200" dirty="0">
                          <a:solidFill>
                            <a:schemeClr val="tx1"/>
                          </a:solidFill>
                          <a:effectLst/>
                          <a:latin typeface="Avenir Book" charset="0"/>
                          <a:ea typeface="+mn-ea"/>
                          <a:cs typeface="+mn-cs"/>
                        </a:rPr>
                      </a:br>
                      <a:endParaRPr lang="en-US" sz="1200" b="0" i="0" kern="1200" dirty="0">
                        <a:solidFill>
                          <a:schemeClr val="tx1"/>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14</a:t>
                      </a: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59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venir Book" charset="0"/>
                          <a:ea typeface="+mn-ea"/>
                          <a:cs typeface="+mn-cs"/>
                        </a:rPr>
                        <a:t>There are trained adults in each location who will watch over your children and help them if there is a problem.</a:t>
                      </a:r>
                      <a:endParaRPr lang="en-US" sz="1200" b="0" i="0" dirty="0">
                        <a:effectLst/>
                        <a:latin typeface="Avenir Book" charset="0"/>
                      </a:endParaRPr>
                    </a:p>
                    <a:p>
                      <a:pPr lvl="0"/>
                      <a:endParaRPr lang="en-US" sz="1200" b="0" i="0" kern="1200" dirty="0">
                        <a:solidFill>
                          <a:schemeClr val="tx1"/>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9</a:t>
                      </a: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45235">
                <a:tc>
                  <a:txBody>
                    <a:bodyPr/>
                    <a:lstStyle/>
                    <a:p>
                      <a:pPr lvl="0"/>
                      <a:r>
                        <a:rPr lang="en-US" sz="1200" b="0" i="0" kern="1200" dirty="0">
                          <a:solidFill>
                            <a:schemeClr val="tx1"/>
                          </a:solidFill>
                          <a:effectLst/>
                          <a:latin typeface="Avenir Book" charset="0"/>
                          <a:ea typeface="+mn-ea"/>
                          <a:cs typeface="+mn-cs"/>
                        </a:rPr>
                        <a:t>Your children are legally allowed to remain silent if questioned by an immigration officer.</a:t>
                      </a:r>
                      <a:endParaRPr lang="en-US" sz="1200" b="0" i="0" kern="1200" dirty="0">
                        <a:solidFill>
                          <a:schemeClr val="tx1"/>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4</a:t>
                      </a: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637455">
                <a:tc>
                  <a:txBody>
                    <a:bodyPr/>
                    <a:lstStyle/>
                    <a:p>
                      <a:pPr lvl="0"/>
                      <a:r>
                        <a:rPr lang="en-US" sz="1200" b="0" i="0" kern="1200" dirty="0">
                          <a:solidFill>
                            <a:schemeClr val="tx1"/>
                          </a:solidFill>
                          <a:effectLst/>
                          <a:latin typeface="Avenir Book" charset="0"/>
                          <a:ea typeface="+mn-ea"/>
                          <a:cs typeface="+mn-cs"/>
                        </a:rPr>
                        <a:t>Some places that offer summer meal programs – like schools and churches – are “sensitive locations,” which means ICE or CBP agents generally avoid them.</a:t>
                      </a:r>
                      <a:endParaRPr lang="en-US" sz="1200" b="0" i="0" kern="1200" dirty="0">
                        <a:solidFill>
                          <a:schemeClr val="tx1"/>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3</a:t>
                      </a: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45892">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venir Book" charset="0"/>
                          <a:ea typeface="+mn-ea"/>
                          <a:cs typeface="+mn-cs"/>
                        </a:rPr>
                        <a:t>Your children can have a “Know Your Rights” card which they could show to an ICE or CBP agent if stopped. </a:t>
                      </a:r>
                      <a:endParaRPr lang="en-US" sz="1200" b="0" i="0" kern="1200" dirty="0">
                        <a:solidFill>
                          <a:schemeClr val="tx1"/>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2</a:t>
                      </a:r>
                      <a:endParaRPr lang="uk-UA" sz="1200" b="0" i="0" u="none" strike="noStrike" dirty="0">
                        <a:solidFill>
                          <a:srgbClr val="000000"/>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545892">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venir Book" charset="0"/>
                          <a:ea typeface="+mn-ea"/>
                          <a:cs typeface="+mn-cs"/>
                        </a:rPr>
                        <a:t>Your children could pick up the meals at a location without staying</a:t>
                      </a:r>
                      <a:endParaRPr lang="en-US" sz="1200" b="0" i="0" kern="1200" dirty="0">
                        <a:solidFill>
                          <a:schemeClr val="tx1"/>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venir Book" charset="0"/>
                          <a:ea typeface="Avenir Book" charset="0"/>
                          <a:cs typeface="Avenir Book" charset="0"/>
                        </a:rPr>
                        <a:t>1</a:t>
                      </a:r>
                      <a:endParaRPr lang="uk-UA" sz="1200" b="0" i="0" u="none" strike="noStrike" dirty="0">
                        <a:solidFill>
                          <a:srgbClr val="000000"/>
                        </a:solidFill>
                        <a:effectLst/>
                        <a:latin typeface="Avenir Book" charset="0"/>
                        <a:ea typeface="Avenir Book" charset="0"/>
                        <a:cs typeface="Avenir Book"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6098972"/>
                  </a:ext>
                </a:extLst>
              </a:tr>
            </a:tbl>
          </a:graphicData>
        </a:graphic>
      </p:graphicFrame>
      <p:sp>
        <p:nvSpPr>
          <p:cNvPr id="5" name="TextBox 4"/>
          <p:cNvSpPr txBox="1"/>
          <p:nvPr/>
        </p:nvSpPr>
        <p:spPr>
          <a:xfrm>
            <a:off x="1262268" y="693595"/>
            <a:ext cx="10369349" cy="954107"/>
          </a:xfrm>
          <a:prstGeom prst="rect">
            <a:avLst/>
          </a:prstGeom>
          <a:noFill/>
        </p:spPr>
        <p:txBody>
          <a:bodyPr wrap="square" rtlCol="0">
            <a:spAutoFit/>
          </a:bodyPr>
          <a:lstStyle/>
          <a:p>
            <a:pPr algn="ctr"/>
            <a:r>
              <a:rPr lang="en-US" sz="2800" b="1" dirty="0">
                <a:latin typeface="Avenir Heavy" charset="0"/>
                <a:ea typeface="Avenir Heavy" charset="0"/>
                <a:cs typeface="Avenir Heavy" charset="0"/>
              </a:rPr>
              <a:t>Telling parents they can enroll their children without indicating the immigration status of family members </a:t>
            </a:r>
            <a:r>
              <a:rPr lang="en-US" sz="2800" b="1">
                <a:latin typeface="Avenir Heavy" charset="0"/>
                <a:ea typeface="Avenir Heavy" charset="0"/>
                <a:cs typeface="Avenir Heavy" charset="0"/>
              </a:rPr>
              <a:t>is key.</a:t>
            </a:r>
            <a:endParaRPr lang="en-US" sz="2800" b="1" dirty="0">
              <a:latin typeface="Avenir Heavy" charset="0"/>
              <a:ea typeface="Avenir Heavy" charset="0"/>
              <a:cs typeface="Avenir Heavy" charset="0"/>
            </a:endParaRPr>
          </a:p>
        </p:txBody>
      </p:sp>
      <p:sp>
        <p:nvSpPr>
          <p:cNvPr id="10" name="Oval 9"/>
          <p:cNvSpPr/>
          <p:nvPr/>
        </p:nvSpPr>
        <p:spPr>
          <a:xfrm>
            <a:off x="534627" y="2754775"/>
            <a:ext cx="5912315" cy="658795"/>
          </a:xfrm>
          <a:prstGeom prst="ellipse">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756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539252" y="4419038"/>
            <a:ext cx="3295471" cy="19019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charset="0"/>
            </a:endParaRPr>
          </a:p>
        </p:txBody>
      </p:sp>
      <p:sp>
        <p:nvSpPr>
          <p:cNvPr id="9" name="Slide Number Placeholder 8"/>
          <p:cNvSpPr>
            <a:spLocks noGrp="1"/>
          </p:cNvSpPr>
          <p:nvPr>
            <p:ph type="sldNum" sz="quarter" idx="12"/>
          </p:nvPr>
        </p:nvSpPr>
        <p:spPr/>
        <p:txBody>
          <a:bodyPr/>
          <a:lstStyle/>
          <a:p>
            <a:fld id="{8A2E9DF3-A79D-5E4D-A414-51A060BE979E}" type="slidenum">
              <a:rPr lang="en-US" smtClean="0"/>
              <a:t>18</a:t>
            </a:fld>
            <a:endParaRPr lang="en-US" dirty="0"/>
          </a:p>
        </p:txBody>
      </p:sp>
      <p:sp>
        <p:nvSpPr>
          <p:cNvPr id="4" name="Text Placeholder 8"/>
          <p:cNvSpPr txBox="1">
            <a:spLocks/>
          </p:cNvSpPr>
          <p:nvPr/>
        </p:nvSpPr>
        <p:spPr>
          <a:xfrm>
            <a:off x="1154046" y="1012577"/>
            <a:ext cx="8758050" cy="21052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800" dirty="0">
              <a:latin typeface="Avenir Book" charset="0"/>
              <a:ea typeface="Avenir Book" charset="0"/>
              <a:cs typeface="Avenir Book" charset="0"/>
            </a:endParaRPr>
          </a:p>
          <a:p>
            <a:pPr marL="0" indent="0">
              <a:spcBef>
                <a:spcPts val="0"/>
              </a:spcBef>
              <a:buNone/>
            </a:pPr>
            <a:endParaRPr lang="en-US" sz="1800" dirty="0">
              <a:latin typeface="Avenir Book" charset="0"/>
              <a:ea typeface="Avenir Book" charset="0"/>
              <a:cs typeface="Avenir Book" charset="0"/>
            </a:endParaRPr>
          </a:p>
        </p:txBody>
      </p:sp>
      <p:sp>
        <p:nvSpPr>
          <p:cNvPr id="2" name="Rectangle 1"/>
          <p:cNvSpPr/>
          <p:nvPr/>
        </p:nvSpPr>
        <p:spPr>
          <a:xfrm>
            <a:off x="1204456" y="2065184"/>
            <a:ext cx="5051250" cy="2893100"/>
          </a:xfrm>
          <a:prstGeom prst="rect">
            <a:avLst/>
          </a:prstGeom>
        </p:spPr>
        <p:txBody>
          <a:bodyPr wrap="square">
            <a:spAutoFit/>
          </a:bodyPr>
          <a:lstStyle/>
          <a:p>
            <a:pPr marL="285750" indent="-285750">
              <a:buFont typeface="Arial" charset="0"/>
              <a:buChar char="•"/>
            </a:pPr>
            <a:endParaRPr lang="en-US" sz="1400" dirty="0">
              <a:latin typeface="Avenir Book" charset="0"/>
              <a:ea typeface="Avenir Book" charset="0"/>
              <a:cs typeface="Avenir Book" charset="0"/>
            </a:endParaRPr>
          </a:p>
          <a:p>
            <a:pPr marL="285750" indent="-285750">
              <a:buFont typeface="Arial" charset="0"/>
              <a:buChar char="•"/>
            </a:pPr>
            <a:r>
              <a:rPr lang="en-US" sz="1400" dirty="0">
                <a:latin typeface="Avenir Book" charset="0"/>
                <a:ea typeface="Avenir Book" charset="0"/>
                <a:cs typeface="Avenir Book" charset="0"/>
              </a:rPr>
              <a:t>There is confusion over the concept of “sensitive locations.”</a:t>
            </a:r>
          </a:p>
          <a:p>
            <a:pPr marL="285750" indent="-285750">
              <a:buFont typeface="Arial" charset="0"/>
              <a:buChar char="•"/>
            </a:pPr>
            <a:endParaRPr lang="en-US" sz="1400" dirty="0">
              <a:latin typeface="Avenir Book" charset="0"/>
              <a:ea typeface="Avenir Book" charset="0"/>
              <a:cs typeface="Avenir Book" charset="0"/>
            </a:endParaRPr>
          </a:p>
          <a:p>
            <a:pPr marL="285750" indent="-285750">
              <a:buFont typeface="Arial" charset="0"/>
              <a:buChar char="•"/>
            </a:pPr>
            <a:r>
              <a:rPr lang="en-US" sz="1400" dirty="0">
                <a:latin typeface="Avenir Book" charset="0"/>
                <a:ea typeface="Avenir Book" charset="0"/>
                <a:cs typeface="Avenir Book" charset="0"/>
              </a:rPr>
              <a:t>Not guaranteeing these locations are 100% safe from ICE or CBP agents reminds them how vulnerable their family is. </a:t>
            </a:r>
          </a:p>
          <a:p>
            <a:pPr marL="285750" indent="-285750">
              <a:buFont typeface="Arial" charset="0"/>
              <a:buChar char="•"/>
            </a:pPr>
            <a:endParaRPr lang="en-US" sz="1400" dirty="0">
              <a:latin typeface="Avenir Book" charset="0"/>
              <a:ea typeface="Avenir Book" charset="0"/>
              <a:cs typeface="Avenir Book" charset="0"/>
            </a:endParaRPr>
          </a:p>
          <a:p>
            <a:pPr marL="285750" lvl="0" indent="-285750">
              <a:buFont typeface="Arial" charset="0"/>
              <a:buChar char="•"/>
            </a:pPr>
            <a:r>
              <a:rPr lang="en-US" sz="1400" dirty="0">
                <a:latin typeface="Avenir Book" charset="0"/>
                <a:ea typeface="Avenir Book" charset="0"/>
                <a:cs typeface="Avenir Book" charset="0"/>
              </a:rPr>
              <a:t>Part of this lack of trust is that many parents have heard rumors of such sites already being the target of raids. </a:t>
            </a:r>
          </a:p>
          <a:p>
            <a:pPr marL="285750" lvl="0" indent="-285750">
              <a:buFont typeface="Arial" charset="0"/>
              <a:buChar char="•"/>
            </a:pPr>
            <a:endParaRPr lang="en-US" sz="1400" dirty="0">
              <a:effectLst/>
              <a:latin typeface="Avenir Book" charset="0"/>
              <a:ea typeface="Avenir Book" charset="0"/>
              <a:cs typeface="Avenir Book" charset="0"/>
            </a:endParaRPr>
          </a:p>
          <a:p>
            <a:pPr marL="285750" lvl="0" indent="-285750">
              <a:buFont typeface="Arial" charset="0"/>
              <a:buChar char="•"/>
            </a:pPr>
            <a:r>
              <a:rPr lang="en-US" sz="1400" dirty="0">
                <a:effectLst/>
                <a:latin typeface="Avenir Book" charset="0"/>
                <a:ea typeface="Avenir Book" charset="0"/>
                <a:cs typeface="Avenir Book" charset="0"/>
              </a:rPr>
              <a:t>Ma</a:t>
            </a:r>
            <a:r>
              <a:rPr lang="en-US" sz="1400" dirty="0">
                <a:latin typeface="Avenir Book" charset="0"/>
                <a:ea typeface="Avenir Book" charset="0"/>
                <a:cs typeface="Avenir Book" charset="0"/>
              </a:rPr>
              <a:t>ny feel that nothing short of legislation preventing ICE or CBP agents from going to certain places would suffice. </a:t>
            </a:r>
            <a:endParaRPr lang="en-US" sz="1400" dirty="0">
              <a:effectLst/>
              <a:latin typeface="Avenir Book" charset="0"/>
              <a:ea typeface="Avenir Book" charset="0"/>
              <a:cs typeface="Avenir Book" charset="0"/>
            </a:endParaRPr>
          </a:p>
        </p:txBody>
      </p:sp>
      <p:sp>
        <p:nvSpPr>
          <p:cNvPr id="3" name="Rectangle 2"/>
          <p:cNvSpPr/>
          <p:nvPr/>
        </p:nvSpPr>
        <p:spPr>
          <a:xfrm>
            <a:off x="8456874" y="2271221"/>
            <a:ext cx="2910443" cy="2246769"/>
          </a:xfrm>
          <a:prstGeom prst="rect">
            <a:avLst/>
          </a:prstGeom>
        </p:spPr>
        <p:txBody>
          <a:bodyPr wrap="square">
            <a:spAutoFit/>
          </a:bodyPr>
          <a:lstStyle/>
          <a:p>
            <a:pPr algn="r"/>
            <a:r>
              <a:rPr lang="en-US" sz="2000" dirty="0">
                <a:latin typeface="Avenir Book" charset="0"/>
                <a:ea typeface="Avenir Book" charset="0"/>
                <a:cs typeface="Avenir Book" charset="0"/>
              </a:rPr>
              <a:t>Of course they know [undocumented people are there]! The government is smart, they are going to raid it. They know there are a lot of Latinos.”</a:t>
            </a:r>
          </a:p>
        </p:txBody>
      </p:sp>
      <p:sp>
        <p:nvSpPr>
          <p:cNvPr id="5" name="Rectangle 4"/>
          <p:cNvSpPr/>
          <p:nvPr/>
        </p:nvSpPr>
        <p:spPr>
          <a:xfrm>
            <a:off x="1154046" y="1015661"/>
            <a:ext cx="9847504" cy="523220"/>
          </a:xfrm>
          <a:prstGeom prst="rect">
            <a:avLst/>
          </a:prstGeom>
        </p:spPr>
        <p:txBody>
          <a:bodyPr wrap="none">
            <a:spAutoFit/>
          </a:bodyPr>
          <a:lstStyle/>
          <a:p>
            <a:r>
              <a:rPr lang="en-US" sz="2800" b="1" dirty="0">
                <a:solidFill>
                  <a:srgbClr val="000000"/>
                </a:solidFill>
                <a:latin typeface="Avenir Heavy" charset="0"/>
                <a:ea typeface="Avenir Heavy" charset="0"/>
                <a:cs typeface="Avenir Heavy" charset="0"/>
              </a:rPr>
              <a:t>“</a:t>
            </a:r>
            <a:r>
              <a:rPr lang="en-US" sz="2800" b="1" i="1" dirty="0">
                <a:solidFill>
                  <a:srgbClr val="000000"/>
                </a:solidFill>
                <a:latin typeface="Avenir Heavy" charset="0"/>
                <a:ea typeface="Avenir Heavy" charset="0"/>
                <a:cs typeface="Avenir Heavy" charset="0"/>
              </a:rPr>
              <a:t>Sensitive locations </a:t>
            </a:r>
            <a:r>
              <a:rPr lang="en-US" sz="2800" b="1" dirty="0">
                <a:solidFill>
                  <a:srgbClr val="000000"/>
                </a:solidFill>
                <a:latin typeface="Avenir Heavy" charset="0"/>
                <a:ea typeface="Avenir Heavy" charset="0"/>
                <a:cs typeface="Avenir Heavy" charset="0"/>
              </a:rPr>
              <a:t>sound like something could happen.”</a:t>
            </a:r>
            <a:endParaRPr lang="en-US" sz="2800" b="1" dirty="0">
              <a:latin typeface="Avenir Heavy" charset="0"/>
              <a:ea typeface="Avenir Heavy" charset="0"/>
              <a:cs typeface="Avenir Heavy" charset="0"/>
            </a:endParaRPr>
          </a:p>
        </p:txBody>
      </p:sp>
      <p:pic>
        <p:nvPicPr>
          <p:cNvPr id="8" name="Picture 7"/>
          <p:cNvPicPr>
            <a:picLocks noChangeAspect="1"/>
          </p:cNvPicPr>
          <p:nvPr/>
        </p:nvPicPr>
        <p:blipFill>
          <a:blip r:embed="rId3"/>
          <a:stretch>
            <a:fillRect/>
          </a:stretch>
        </p:blipFill>
        <p:spPr>
          <a:xfrm>
            <a:off x="7132928" y="2223088"/>
            <a:ext cx="1429473" cy="1429473"/>
          </a:xfrm>
          <a:prstGeom prst="rect">
            <a:avLst/>
          </a:prstGeom>
        </p:spPr>
      </p:pic>
    </p:spTree>
    <p:extLst>
      <p:ext uri="{BB962C8B-B14F-4D97-AF65-F5344CB8AC3E}">
        <p14:creationId xmlns:p14="http://schemas.microsoft.com/office/powerpoint/2010/main" val="21830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19</a:t>
            </a:fld>
            <a:endParaRPr lang="en-US" dirty="0"/>
          </a:p>
        </p:txBody>
      </p:sp>
      <p:sp>
        <p:nvSpPr>
          <p:cNvPr id="11" name="Text Placeholder 8"/>
          <p:cNvSpPr txBox="1">
            <a:spLocks/>
          </p:cNvSpPr>
          <p:nvPr/>
        </p:nvSpPr>
        <p:spPr>
          <a:xfrm>
            <a:off x="1520359" y="687914"/>
            <a:ext cx="9039827"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b="1" dirty="0">
                <a:latin typeface="Avenir Heavy" charset="0"/>
                <a:ea typeface="Avenir Heavy" charset="0"/>
                <a:cs typeface="Avenir Heavy" charset="0"/>
              </a:rPr>
              <a:t>Their child’s school </a:t>
            </a:r>
            <a:r>
              <a:rPr lang="en-US" sz="2800" b="1">
                <a:latin typeface="Avenir Heavy" charset="0"/>
                <a:ea typeface="Avenir Heavy" charset="0"/>
                <a:cs typeface="Avenir Heavy" charset="0"/>
              </a:rPr>
              <a:t>is where </a:t>
            </a:r>
            <a:r>
              <a:rPr lang="en-US" sz="2800" b="1" dirty="0">
                <a:latin typeface="Avenir Heavy" charset="0"/>
                <a:ea typeface="Avenir Heavy" charset="0"/>
                <a:cs typeface="Avenir Heavy" charset="0"/>
              </a:rPr>
              <a:t>they want to go for </a:t>
            </a:r>
            <a:r>
              <a:rPr lang="en-US" sz="2800" b="1">
                <a:latin typeface="Avenir Heavy" charset="0"/>
                <a:ea typeface="Avenir Heavy" charset="0"/>
                <a:cs typeface="Avenir Heavy" charset="0"/>
              </a:rPr>
              <a:t>summer meals.</a:t>
            </a:r>
            <a:r>
              <a:rPr lang="en-US" sz="3600" dirty="0">
                <a:latin typeface="Avenir Book" charset="0"/>
                <a:ea typeface="Avenir Book" charset="0"/>
                <a:cs typeface="Avenir Book" charset="0"/>
              </a:rPr>
              <a:t/>
            </a:r>
            <a:br>
              <a:rPr lang="en-US" sz="3600" dirty="0">
                <a:latin typeface="Avenir Book" charset="0"/>
                <a:ea typeface="Avenir Book" charset="0"/>
                <a:cs typeface="Avenir Book" charset="0"/>
              </a:rPr>
            </a:br>
            <a:endParaRPr lang="en-US" sz="3600" dirty="0">
              <a:latin typeface="Avenir Book" charset="0"/>
              <a:ea typeface="Avenir Book" charset="0"/>
              <a:cs typeface="Avenir Book" charset="0"/>
            </a:endParaRPr>
          </a:p>
          <a:p>
            <a:pPr marL="0" indent="0" algn="ctr">
              <a:spcBef>
                <a:spcPts val="0"/>
              </a:spcBef>
              <a:buNone/>
            </a:pPr>
            <a:endParaRPr lang="en-US" sz="2000" dirty="0">
              <a:latin typeface="Avenir Book" charset="0"/>
              <a:ea typeface="Avenir Book" charset="0"/>
              <a:cs typeface="Avenir Book" charset="0"/>
            </a:endParaRPr>
          </a:p>
        </p:txBody>
      </p:sp>
      <p:sp>
        <p:nvSpPr>
          <p:cNvPr id="4" name="Text Placeholder 8"/>
          <p:cNvSpPr txBox="1">
            <a:spLocks/>
          </p:cNvSpPr>
          <p:nvPr/>
        </p:nvSpPr>
        <p:spPr>
          <a:xfrm>
            <a:off x="1154046" y="1012577"/>
            <a:ext cx="8758050" cy="21052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800" dirty="0">
              <a:latin typeface="Avenir Book" charset="0"/>
              <a:ea typeface="Avenir Book" charset="0"/>
              <a:cs typeface="Avenir Book" charset="0"/>
            </a:endParaRPr>
          </a:p>
          <a:p>
            <a:pPr marL="0" indent="0">
              <a:spcBef>
                <a:spcPts val="0"/>
              </a:spcBef>
              <a:buNone/>
            </a:pPr>
            <a:endParaRPr lang="en-US" sz="1800" dirty="0">
              <a:latin typeface="Avenir Book" charset="0"/>
              <a:ea typeface="Avenir Book" charset="0"/>
              <a:cs typeface="Avenir Book" charset="0"/>
            </a:endParaRPr>
          </a:p>
        </p:txBody>
      </p:sp>
      <p:sp>
        <p:nvSpPr>
          <p:cNvPr id="2" name="Rectangle 1"/>
          <p:cNvSpPr/>
          <p:nvPr/>
        </p:nvSpPr>
        <p:spPr>
          <a:xfrm>
            <a:off x="1951168" y="1742194"/>
            <a:ext cx="8288569" cy="4185761"/>
          </a:xfrm>
          <a:prstGeom prst="rect">
            <a:avLst/>
          </a:prstGeom>
        </p:spPr>
        <p:txBody>
          <a:bodyPr wrap="square">
            <a:spAutoFit/>
          </a:bodyPr>
          <a:lstStyle/>
          <a:p>
            <a:pPr marL="285750" lvl="0" indent="-285750">
              <a:buFont typeface="Arial" charset="0"/>
              <a:buChar char="•"/>
            </a:pPr>
            <a:endParaRPr lang="en-US" sz="1400" dirty="0">
              <a:latin typeface="Avenir Book" charset="0"/>
              <a:ea typeface="Avenir Book" charset="0"/>
              <a:cs typeface="Avenir Book" charset="0"/>
            </a:endParaRPr>
          </a:p>
          <a:p>
            <a:pPr marL="285750" lvl="0" indent="-285750">
              <a:buFont typeface="Arial" charset="0"/>
              <a:buChar char="•"/>
            </a:pPr>
            <a:r>
              <a:rPr lang="en-US" sz="1400" dirty="0">
                <a:latin typeface="Avenir Book" charset="0"/>
                <a:ea typeface="Avenir Book" charset="0"/>
                <a:cs typeface="Avenir Book" charset="0"/>
              </a:rPr>
              <a:t>Their child’s school is the best location for summer meals. </a:t>
            </a:r>
          </a:p>
          <a:p>
            <a:pPr marL="285750" lvl="0" indent="-285750">
              <a:buFont typeface="Arial" charset="0"/>
              <a:buChar char="•"/>
            </a:pPr>
            <a:endParaRPr lang="en-US" sz="1400" dirty="0">
              <a:latin typeface="Avenir Book" charset="0"/>
              <a:ea typeface="Avenir Book" charset="0"/>
              <a:cs typeface="Avenir Book" charset="0"/>
            </a:endParaRPr>
          </a:p>
          <a:p>
            <a:pPr marL="285750" indent="-285750">
              <a:buFont typeface="Arial" charset="0"/>
              <a:buChar char="•"/>
            </a:pPr>
            <a:r>
              <a:rPr lang="en-US" sz="1400" dirty="0">
                <a:latin typeface="Avenir Book" charset="0"/>
                <a:ea typeface="Avenir Book" charset="0"/>
                <a:cs typeface="Avenir Book" charset="0"/>
              </a:rPr>
              <a:t>Some parents feel their children’s schools have been their best partner during these stressful months since Donald Trump’s election. </a:t>
            </a:r>
          </a:p>
          <a:p>
            <a:pPr marL="285750" lvl="0" indent="-285750">
              <a:buFont typeface="Arial" charset="0"/>
              <a:buChar char="•"/>
            </a:pPr>
            <a:endParaRPr lang="en-US" sz="1400" dirty="0">
              <a:latin typeface="Avenir Book" charset="0"/>
              <a:ea typeface="Avenir Book" charset="0"/>
              <a:cs typeface="Avenir Book" charset="0"/>
            </a:endParaRPr>
          </a:p>
          <a:p>
            <a:pPr marL="285750" lvl="0" indent="-285750">
              <a:buFont typeface="Arial" charset="0"/>
              <a:buChar char="•"/>
            </a:pPr>
            <a:r>
              <a:rPr lang="en-US" sz="1400" dirty="0">
                <a:latin typeface="Avenir Book" charset="0"/>
                <a:ea typeface="Avenir Book" charset="0"/>
                <a:cs typeface="Avenir Book" charset="0"/>
              </a:rPr>
              <a:t>If the school is not available, a nearby location is key (they do not want to be far from their children). </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marL="285750" lvl="0" indent="-285750">
              <a:buFont typeface="Arial" charset="0"/>
              <a:buChar char="•"/>
            </a:pPr>
            <a:r>
              <a:rPr lang="en-US" sz="1400" dirty="0">
                <a:latin typeface="Avenir Book" charset="0"/>
                <a:ea typeface="Avenir Book" charset="0"/>
                <a:cs typeface="Avenir Book" charset="0"/>
              </a:rPr>
              <a:t>They are open to their children receiving meals at a local YMCA, Boys and Girls Club, or recreational centers.  </a:t>
            </a:r>
          </a:p>
          <a:p>
            <a:pPr marL="285750" lvl="0" indent="-285750">
              <a:buFont typeface="Arial" charset="0"/>
              <a:buChar char="•"/>
            </a:pPr>
            <a:endParaRPr lang="en-US" sz="1400" dirty="0">
              <a:latin typeface="Avenir Book" charset="0"/>
              <a:ea typeface="Avenir Book" charset="0"/>
              <a:cs typeface="Avenir Book" charset="0"/>
            </a:endParaRPr>
          </a:p>
          <a:p>
            <a:pPr marL="285750" lvl="0" indent="-285750">
              <a:buFont typeface="Arial" charset="0"/>
              <a:buChar char="•"/>
            </a:pPr>
            <a:r>
              <a:rPr lang="en-US" sz="1400" dirty="0">
                <a:latin typeface="Avenir Book" charset="0"/>
                <a:ea typeface="Avenir Book" charset="0"/>
                <a:cs typeface="Avenir Book" charset="0"/>
              </a:rPr>
              <a:t>They are more torn about churches and libraries. </a:t>
            </a:r>
          </a:p>
          <a:p>
            <a:pPr marL="285750" lvl="0" indent="-285750">
              <a:buFont typeface="Arial" charset="0"/>
              <a:buChar char="•"/>
            </a:pPr>
            <a:endParaRPr lang="en-US" sz="1400" dirty="0">
              <a:latin typeface="Avenir Book" charset="0"/>
              <a:ea typeface="Avenir Book" charset="0"/>
              <a:cs typeface="Avenir Book" charset="0"/>
            </a:endParaRPr>
          </a:p>
          <a:p>
            <a:pPr marL="285750" lvl="0" indent="-285750">
              <a:buFont typeface="Arial" charset="0"/>
              <a:buChar char="•"/>
            </a:pPr>
            <a:r>
              <a:rPr lang="en-US" sz="1400" dirty="0">
                <a:latin typeface="Avenir Book" charset="0"/>
                <a:ea typeface="Avenir Book" charset="0"/>
                <a:cs typeface="Avenir Book" charset="0"/>
              </a:rPr>
              <a:t>They would not feel comfortable going to a police station. </a:t>
            </a:r>
          </a:p>
          <a:p>
            <a:pPr marL="285750" lvl="0" indent="-285750">
              <a:buFont typeface="Arial" charset="0"/>
              <a:buChar char="•"/>
            </a:pPr>
            <a:endParaRPr lang="en-US" sz="1400" dirty="0">
              <a:latin typeface="Avenir Book" charset="0"/>
              <a:ea typeface="Avenir Book" charset="0"/>
              <a:cs typeface="Avenir Book" charset="0"/>
            </a:endParaRPr>
          </a:p>
          <a:p>
            <a:pPr marL="285750" lvl="0" indent="-285750">
              <a:buFont typeface="Arial" charset="0"/>
              <a:buChar char="•"/>
            </a:pPr>
            <a:endParaRPr lang="en-US" sz="1400" dirty="0">
              <a:latin typeface="Avenir Book" charset="0"/>
              <a:ea typeface="Avenir Book" charset="0"/>
              <a:cs typeface="Avenir Book" charset="0"/>
            </a:endParaRPr>
          </a:p>
          <a:p>
            <a:pPr marL="285750" indent="-285750">
              <a:buFont typeface="Arial" charset="0"/>
              <a:buChar char="•"/>
            </a:pPr>
            <a:endParaRPr lang="en-US" sz="1400" dirty="0">
              <a:latin typeface="Avenir Book" charset="0"/>
              <a:ea typeface="Avenir Book" charset="0"/>
              <a:cs typeface="Avenir Book" charset="0"/>
            </a:endParaRPr>
          </a:p>
          <a:p>
            <a:pPr marL="285750" lvl="0" indent="-285750">
              <a:buFont typeface="Arial" charset="0"/>
              <a:buChar char="•"/>
            </a:pPr>
            <a:endParaRPr lang="en-US" sz="1400" dirty="0">
              <a:latin typeface="Avenir Book" charset="0"/>
              <a:ea typeface="Avenir Book" charset="0"/>
              <a:cs typeface="Avenir Book" charset="0"/>
            </a:endParaRPr>
          </a:p>
        </p:txBody>
      </p:sp>
      <p:sp>
        <p:nvSpPr>
          <p:cNvPr id="3" name="Rectangle 2"/>
          <p:cNvSpPr/>
          <p:nvPr/>
        </p:nvSpPr>
        <p:spPr>
          <a:xfrm>
            <a:off x="1154046" y="5743289"/>
            <a:ext cx="9772455" cy="369332"/>
          </a:xfrm>
          <a:prstGeom prst="rect">
            <a:avLst/>
          </a:prstGeom>
        </p:spPr>
        <p:txBody>
          <a:bodyPr wrap="square">
            <a:spAutoFit/>
          </a:bodyPr>
          <a:lstStyle/>
          <a:p>
            <a:pPr algn="ctr"/>
            <a:r>
              <a:rPr lang="en-US" dirty="0">
                <a:solidFill>
                  <a:srgbClr val="D51F81"/>
                </a:solidFill>
                <a:latin typeface="Avenir Book" charset="0"/>
                <a:ea typeface="Avenir Book" charset="0"/>
                <a:cs typeface="Avenir Book" charset="0"/>
              </a:rPr>
              <a:t>“I’d go if it’s close to home. I wouldn’t want my daughter and me to be separated too far.”</a:t>
            </a:r>
          </a:p>
        </p:txBody>
      </p:sp>
    </p:spTree>
    <p:extLst>
      <p:ext uri="{BB962C8B-B14F-4D97-AF65-F5344CB8AC3E}">
        <p14:creationId xmlns:p14="http://schemas.microsoft.com/office/powerpoint/2010/main" val="76325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1" name="Text Placeholder 8"/>
          <p:cNvSpPr txBox="1">
            <a:spLocks/>
          </p:cNvSpPr>
          <p:nvPr/>
        </p:nvSpPr>
        <p:spPr>
          <a:xfrm>
            <a:off x="1646354" y="619376"/>
            <a:ext cx="8178929"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800" dirty="0">
              <a:solidFill>
                <a:srgbClr val="000000"/>
              </a:solidFill>
              <a:latin typeface="Avenir Book" charset="0"/>
              <a:ea typeface="Avenir Book" charset="0"/>
              <a:cs typeface="Avenir Book" charset="0"/>
            </a:endParaRPr>
          </a:p>
        </p:txBody>
      </p:sp>
      <p:sp>
        <p:nvSpPr>
          <p:cNvPr id="5" name="Text Placeholder 8"/>
          <p:cNvSpPr txBox="1">
            <a:spLocks/>
          </p:cNvSpPr>
          <p:nvPr/>
        </p:nvSpPr>
        <p:spPr>
          <a:xfrm>
            <a:off x="-342650" y="1728635"/>
            <a:ext cx="8178929"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b="1" dirty="0">
                <a:solidFill>
                  <a:srgbClr val="000000"/>
                </a:solidFill>
                <a:latin typeface="Avenir Heavy" charset="0"/>
                <a:ea typeface="Avenir Heavy" charset="0"/>
                <a:cs typeface="Avenir Heavy" charset="0"/>
              </a:rPr>
              <a:t>Methods.</a:t>
            </a:r>
          </a:p>
        </p:txBody>
      </p:sp>
      <p:sp>
        <p:nvSpPr>
          <p:cNvPr id="6" name="TextBox 5"/>
          <p:cNvSpPr txBox="1"/>
          <p:nvPr/>
        </p:nvSpPr>
        <p:spPr>
          <a:xfrm>
            <a:off x="1444236" y="2602773"/>
            <a:ext cx="5503117" cy="3108543"/>
          </a:xfrm>
          <a:prstGeom prst="rect">
            <a:avLst/>
          </a:prstGeom>
          <a:noFill/>
        </p:spPr>
        <p:txBody>
          <a:bodyPr wrap="square" rtlCol="0">
            <a:spAutoFit/>
          </a:bodyPr>
          <a:lstStyle/>
          <a:p>
            <a:pPr marL="171450" indent="-171450">
              <a:buFont typeface="Arial" charset="0"/>
              <a:buChar char="•"/>
            </a:pPr>
            <a:r>
              <a:rPr lang="en-US" sz="1400" dirty="0">
                <a:latin typeface="Avenir Book" charset="0"/>
                <a:ea typeface="Avenir Book" charset="0"/>
                <a:cs typeface="Avenir Book" charset="0"/>
              </a:rPr>
              <a:t>Four focus groups were held in San Diego (5/24) and Fremont (5/25). </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marL="171450" indent="-171450">
              <a:buFont typeface="Arial" charset="0"/>
              <a:buChar char="•"/>
            </a:pPr>
            <a:r>
              <a:rPr lang="en-US" sz="1400" dirty="0">
                <a:latin typeface="Avenir Book" charset="0"/>
                <a:ea typeface="Avenir Book" charset="0"/>
                <a:cs typeface="Avenir Book" charset="0"/>
              </a:rPr>
              <a:t>All groups were </a:t>
            </a:r>
            <a:r>
              <a:rPr lang="en-US" sz="1400" dirty="0" smtClean="0">
                <a:latin typeface="Avenir Book" charset="0"/>
                <a:ea typeface="Avenir Book" charset="0"/>
                <a:cs typeface="Avenir Book" charset="0"/>
              </a:rPr>
              <a:t>conducted </a:t>
            </a:r>
            <a:r>
              <a:rPr lang="en-US" sz="1400" dirty="0">
                <a:latin typeface="Avenir Book" charset="0"/>
                <a:ea typeface="Avenir Book" charset="0"/>
                <a:cs typeface="Avenir Book" charset="0"/>
              </a:rPr>
              <a:t>in Spanish.</a:t>
            </a:r>
          </a:p>
          <a:p>
            <a:endParaRPr lang="en-US" sz="1400" dirty="0">
              <a:latin typeface="Avenir Book" charset="0"/>
              <a:ea typeface="Avenir Book" charset="0"/>
              <a:cs typeface="Avenir Book" charset="0"/>
            </a:endParaRPr>
          </a:p>
          <a:p>
            <a:pPr marL="171450" indent="-171450">
              <a:buFont typeface="Arial" charset="0"/>
              <a:buChar char="•"/>
            </a:pPr>
            <a:r>
              <a:rPr lang="en-US" sz="1400" dirty="0">
                <a:latin typeface="Avenir Book" charset="0"/>
                <a:ea typeface="Avenir Book" charset="0"/>
                <a:cs typeface="Avenir Book" charset="0"/>
              </a:rPr>
              <a:t>Groups lasted 120 minutes each.</a:t>
            </a:r>
          </a:p>
          <a:p>
            <a:endParaRPr lang="en-US" sz="1400" dirty="0">
              <a:latin typeface="Avenir Book" charset="0"/>
              <a:ea typeface="Avenir Book" charset="0"/>
              <a:cs typeface="Avenir Book" charset="0"/>
            </a:endParaRPr>
          </a:p>
          <a:p>
            <a:pPr marL="171450" indent="-171450">
              <a:buFont typeface="Arial" charset="0"/>
              <a:buChar char="•"/>
            </a:pPr>
            <a:r>
              <a:rPr lang="en-US" sz="1400" dirty="0">
                <a:latin typeface="Avenir Book" charset="0"/>
                <a:ea typeface="Avenir Book" charset="0"/>
                <a:cs typeface="Avenir Book" charset="0"/>
              </a:rPr>
              <a:t>Each group involved 10-11 parents and a total of 42 parents participated.</a:t>
            </a:r>
          </a:p>
          <a:p>
            <a:endParaRPr lang="en-US" sz="1400" dirty="0">
              <a:latin typeface="Avenir Book" charset="0"/>
              <a:ea typeface="Avenir Book" charset="0"/>
              <a:cs typeface="Avenir Book" charset="0"/>
            </a:endParaRPr>
          </a:p>
          <a:p>
            <a:pPr marL="171450" indent="-171450">
              <a:buFont typeface="Arial" charset="0"/>
              <a:buChar char="•"/>
            </a:pPr>
            <a:r>
              <a:rPr lang="en-US" sz="1400" dirty="0">
                <a:latin typeface="Avenir Book" charset="0"/>
                <a:ea typeface="Avenir Book" charset="0"/>
                <a:cs typeface="Avenir Book" charset="0"/>
              </a:rPr>
              <a:t>The parents in the focus groups were either undocumented themselves or had a spouse or partner who is undocumented. </a:t>
            </a:r>
          </a:p>
          <a:p>
            <a:endParaRPr lang="en-US" sz="1400" dirty="0">
              <a:latin typeface="Avenir Book" charset="0"/>
              <a:ea typeface="Avenir Book" charset="0"/>
              <a:cs typeface="Avenir Book" charset="0"/>
            </a:endParaRPr>
          </a:p>
          <a:p>
            <a:pPr marL="171450" indent="-171450">
              <a:buFont typeface="Arial" charset="0"/>
              <a:buChar char="•"/>
            </a:pPr>
            <a:endParaRPr lang="en-US" sz="1400" dirty="0">
              <a:latin typeface="Avenir Book" charset="0"/>
              <a:ea typeface="Avenir Book" charset="0"/>
              <a:cs typeface="Avenir Book" charset="0"/>
            </a:endParaRPr>
          </a:p>
        </p:txBody>
      </p:sp>
      <p:sp>
        <p:nvSpPr>
          <p:cNvPr id="8" name="Rectangle 7"/>
          <p:cNvSpPr/>
          <p:nvPr/>
        </p:nvSpPr>
        <p:spPr>
          <a:xfrm>
            <a:off x="7836279" y="2602773"/>
            <a:ext cx="3121602" cy="2123658"/>
          </a:xfrm>
          <a:prstGeom prst="rect">
            <a:avLst/>
          </a:prstGeom>
        </p:spPr>
        <p:txBody>
          <a:bodyPr wrap="square">
            <a:spAutoFit/>
          </a:bodyPr>
          <a:lstStyle/>
          <a:p>
            <a:pPr lvl="0"/>
            <a:r>
              <a:rPr lang="en-US" sz="1200" dirty="0">
                <a:solidFill>
                  <a:prstClr val="black"/>
                </a:solidFill>
                <a:latin typeface="Avenir Book" charset="0"/>
                <a:ea typeface="Avenir Book" charset="0"/>
                <a:cs typeface="Avenir Book" charset="0"/>
              </a:rPr>
              <a:t/>
            </a:r>
            <a:br>
              <a:rPr lang="en-US" sz="1200" dirty="0">
                <a:solidFill>
                  <a:prstClr val="black"/>
                </a:solidFill>
                <a:latin typeface="Avenir Book" charset="0"/>
                <a:ea typeface="Avenir Book" charset="0"/>
                <a:cs typeface="Avenir Book" charset="0"/>
              </a:rPr>
            </a:br>
            <a:r>
              <a:rPr lang="en-US" sz="1200" dirty="0">
                <a:solidFill>
                  <a:prstClr val="black"/>
                </a:solidFill>
                <a:latin typeface="Avenir Book" charset="0"/>
                <a:ea typeface="Avenir Book" charset="0"/>
                <a:cs typeface="Avenir Book" charset="0"/>
              </a:rPr>
              <a:t>This research was made possible through the generous support of the following organizations: </a:t>
            </a:r>
          </a:p>
          <a:p>
            <a:pPr lvl="0"/>
            <a:endParaRPr lang="en-US" sz="1200" dirty="0">
              <a:solidFill>
                <a:prstClr val="black"/>
              </a:solidFill>
              <a:latin typeface="Avenir Book" charset="0"/>
              <a:ea typeface="Avenir Book" charset="0"/>
              <a:cs typeface="Avenir Book" charset="0"/>
            </a:endParaRPr>
          </a:p>
          <a:p>
            <a:pPr marL="171450" lvl="0" indent="-171450" algn="just">
              <a:buFont typeface="Arial" charset="0"/>
              <a:buChar char="•"/>
            </a:pPr>
            <a:r>
              <a:rPr lang="en-US" sz="1200" dirty="0">
                <a:solidFill>
                  <a:prstClr val="black"/>
                </a:solidFill>
                <a:latin typeface="Avenir Book" charset="0"/>
              </a:rPr>
              <a:t>The Alliance Health Care Foundation</a:t>
            </a:r>
          </a:p>
          <a:p>
            <a:pPr marL="171450" lvl="0" indent="-171450" algn="just">
              <a:buFont typeface="Arial" charset="0"/>
              <a:buChar char="•"/>
            </a:pPr>
            <a:r>
              <a:rPr lang="en-US" sz="1200" dirty="0">
                <a:solidFill>
                  <a:prstClr val="black"/>
                </a:solidFill>
                <a:latin typeface="Avenir Book" charset="0"/>
              </a:rPr>
              <a:t>The California Health Care Foundation</a:t>
            </a:r>
          </a:p>
          <a:p>
            <a:pPr marL="171450" lvl="0" indent="-171450" algn="just">
              <a:buFont typeface="Arial" charset="0"/>
              <a:buChar char="•"/>
            </a:pPr>
            <a:r>
              <a:rPr lang="en-US" sz="1200" dirty="0">
                <a:solidFill>
                  <a:prstClr val="black"/>
                </a:solidFill>
                <a:latin typeface="Avenir Book" charset="0"/>
              </a:rPr>
              <a:t>No Kid Hungry – Share our Strength</a:t>
            </a:r>
          </a:p>
          <a:p>
            <a:pPr marL="171450" lvl="0" indent="-171450" algn="just">
              <a:buFont typeface="Arial" charset="0"/>
              <a:buChar char="•"/>
            </a:pPr>
            <a:r>
              <a:rPr lang="en-US" sz="1200" dirty="0">
                <a:solidFill>
                  <a:prstClr val="black"/>
                </a:solidFill>
                <a:latin typeface="Avenir Book" charset="0"/>
              </a:rPr>
              <a:t>The Stupski Foundation</a:t>
            </a:r>
          </a:p>
          <a:p>
            <a:pPr marL="171450" lvl="0" indent="-171450" algn="just">
              <a:buFont typeface="Arial" charset="0"/>
              <a:buChar char="•"/>
            </a:pPr>
            <a:r>
              <a:rPr lang="en-US" sz="1200" dirty="0">
                <a:solidFill>
                  <a:prstClr val="black"/>
                </a:solidFill>
                <a:latin typeface="Avenir Book" charset="0"/>
              </a:rPr>
              <a:t>The Walter and Elise Haas Fund </a:t>
            </a:r>
          </a:p>
          <a:p>
            <a:pPr lvl="0"/>
            <a:endParaRPr lang="en-US" sz="1200" dirty="0">
              <a:solidFill>
                <a:prstClr val="black"/>
              </a:solidFill>
              <a:latin typeface="Avenir Book" charset="0"/>
              <a:ea typeface="Avenir Book" charset="0"/>
              <a:cs typeface="Avenir Book" charset="0"/>
            </a:endParaRPr>
          </a:p>
        </p:txBody>
      </p:sp>
      <p:sp>
        <p:nvSpPr>
          <p:cNvPr id="9" name="TextBox 8"/>
          <p:cNvSpPr txBox="1"/>
          <p:nvPr/>
        </p:nvSpPr>
        <p:spPr>
          <a:xfrm>
            <a:off x="7701203" y="2602773"/>
            <a:ext cx="3217298" cy="2308324"/>
          </a:xfrm>
          <a:prstGeom prst="rect">
            <a:avLst/>
          </a:prstGeom>
          <a:noFill/>
          <a:ln>
            <a:solidFill>
              <a:srgbClr val="D51F81"/>
            </a:solidFill>
            <a:prstDash val="sysDash"/>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26866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20</a:t>
            </a:fld>
            <a:endParaRPr lang="en-US" dirty="0"/>
          </a:p>
        </p:txBody>
      </p:sp>
      <p:sp>
        <p:nvSpPr>
          <p:cNvPr id="11" name="Text Placeholder 8"/>
          <p:cNvSpPr txBox="1">
            <a:spLocks/>
          </p:cNvSpPr>
          <p:nvPr/>
        </p:nvSpPr>
        <p:spPr>
          <a:xfrm>
            <a:off x="973933" y="1904713"/>
            <a:ext cx="3488174"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800" b="1" dirty="0">
                <a:latin typeface="Avenir Heavy" charset="0"/>
                <a:ea typeface="Avenir Heavy" charset="0"/>
                <a:cs typeface="Avenir Heavy" charset="0"/>
              </a:rPr>
              <a:t>Other </a:t>
            </a:r>
            <a:r>
              <a:rPr lang="en-US" sz="2800" b="1">
                <a:latin typeface="Avenir Heavy" charset="0"/>
                <a:ea typeface="Avenir Heavy" charset="0"/>
                <a:cs typeface="Avenir Heavy" charset="0"/>
              </a:rPr>
              <a:t>than schools, parents </a:t>
            </a:r>
            <a:r>
              <a:rPr lang="en-US" sz="2800" b="1" dirty="0">
                <a:latin typeface="Avenir Heavy" charset="0"/>
                <a:ea typeface="Avenir Heavy" charset="0"/>
                <a:cs typeface="Avenir Heavy" charset="0"/>
              </a:rPr>
              <a:t>have few trusted messengers right now.</a:t>
            </a:r>
            <a:endParaRPr lang="en-US" sz="1600" b="1" dirty="0">
              <a:latin typeface="Avenir Heavy" charset="0"/>
              <a:ea typeface="Avenir Heavy" charset="0"/>
              <a:cs typeface="Avenir Heavy" charset="0"/>
            </a:endParaRPr>
          </a:p>
        </p:txBody>
      </p:sp>
      <p:sp>
        <p:nvSpPr>
          <p:cNvPr id="4" name="Text Placeholder 8"/>
          <p:cNvSpPr txBox="1">
            <a:spLocks/>
          </p:cNvSpPr>
          <p:nvPr/>
        </p:nvSpPr>
        <p:spPr>
          <a:xfrm>
            <a:off x="1154046" y="1012577"/>
            <a:ext cx="8758050" cy="21052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800" dirty="0">
              <a:latin typeface="Avenir Book" charset="0"/>
              <a:ea typeface="Avenir Book" charset="0"/>
              <a:cs typeface="Avenir Book" charset="0"/>
            </a:endParaRPr>
          </a:p>
          <a:p>
            <a:pPr marL="0" indent="0">
              <a:spcBef>
                <a:spcPts val="0"/>
              </a:spcBef>
              <a:buNone/>
            </a:pPr>
            <a:endParaRPr lang="en-US" sz="1800" dirty="0">
              <a:latin typeface="Avenir Book" charset="0"/>
              <a:ea typeface="Avenir Book" charset="0"/>
              <a:cs typeface="Avenir Book" charset="0"/>
            </a:endParaRPr>
          </a:p>
        </p:txBody>
      </p:sp>
      <p:sp>
        <p:nvSpPr>
          <p:cNvPr id="2" name="Rectangle 1"/>
          <p:cNvSpPr/>
          <p:nvPr/>
        </p:nvSpPr>
        <p:spPr>
          <a:xfrm>
            <a:off x="5296256" y="1904713"/>
            <a:ext cx="5449989" cy="3108543"/>
          </a:xfrm>
          <a:prstGeom prst="rect">
            <a:avLst/>
          </a:prstGeom>
        </p:spPr>
        <p:txBody>
          <a:bodyPr wrap="square">
            <a:spAutoFit/>
          </a:bodyPr>
          <a:lstStyle/>
          <a:p>
            <a:pPr marL="285750" indent="-285750">
              <a:buFont typeface="Arial" charset="0"/>
              <a:buChar char="•"/>
            </a:pPr>
            <a:r>
              <a:rPr lang="en-US" sz="1400" dirty="0">
                <a:latin typeface="Avenir Book" charset="0"/>
              </a:rPr>
              <a:t>Their children’s schools and teachers are who they trust most. </a:t>
            </a:r>
          </a:p>
          <a:p>
            <a:pPr marL="285750" indent="-285750">
              <a:buFont typeface="Arial" charset="0"/>
              <a:buChar char="•"/>
            </a:pPr>
            <a:endParaRPr lang="en-US" sz="1400" dirty="0">
              <a:latin typeface="Avenir Book" charset="0"/>
            </a:endParaRPr>
          </a:p>
          <a:p>
            <a:pPr marL="285750" indent="-285750">
              <a:buFont typeface="Arial" charset="0"/>
              <a:buChar char="•"/>
            </a:pPr>
            <a:r>
              <a:rPr lang="en-US" sz="1400" dirty="0">
                <a:latin typeface="Avenir Book" charset="0"/>
              </a:rPr>
              <a:t>Many already receive school newsletters via email or in the mail. Those who have heard of summer meal programs heard about it in this way. </a:t>
            </a:r>
          </a:p>
          <a:p>
            <a:pPr marL="285750" indent="-285750">
              <a:buFont typeface="Arial" charset="0"/>
              <a:buChar char="•"/>
            </a:pPr>
            <a:endParaRPr lang="en-US" sz="1400" dirty="0">
              <a:latin typeface="Avenir Book" charset="0"/>
            </a:endParaRPr>
          </a:p>
          <a:p>
            <a:pPr marL="285750" indent="-285750">
              <a:buFont typeface="Arial" charset="0"/>
              <a:buChar char="•"/>
            </a:pPr>
            <a:r>
              <a:rPr lang="en-US" sz="1400" dirty="0">
                <a:latin typeface="Avenir Book" charset="0"/>
              </a:rPr>
              <a:t>Parents also want to hear through Facebook ads/messages and flyers home from school.</a:t>
            </a:r>
          </a:p>
          <a:p>
            <a:pPr marL="285750" indent="-285750">
              <a:buFont typeface="Arial" charset="0"/>
              <a:buChar char="•"/>
            </a:pPr>
            <a:endParaRPr lang="en-US" sz="1400" dirty="0">
              <a:latin typeface="Avenir Book" charset="0"/>
            </a:endParaRPr>
          </a:p>
          <a:p>
            <a:pPr marL="285750" indent="-285750">
              <a:buFont typeface="Arial" charset="0"/>
              <a:buChar char="•"/>
            </a:pPr>
            <a:r>
              <a:rPr lang="en-US" sz="1400" dirty="0">
                <a:latin typeface="Avenir Book" charset="0"/>
              </a:rPr>
              <a:t>They could think of no statewide spokesperson or politician they would trust. </a:t>
            </a:r>
          </a:p>
          <a:p>
            <a:pPr marL="285750" indent="-285750">
              <a:buFont typeface="Arial" charset="0"/>
              <a:buChar char="•"/>
            </a:pPr>
            <a:endParaRPr lang="en-US" sz="1400" dirty="0">
              <a:latin typeface="Avenir Book" charset="0"/>
            </a:endParaRPr>
          </a:p>
          <a:p>
            <a:pPr marL="285750" indent="-285750">
              <a:buFont typeface="Arial" charset="0"/>
              <a:buChar char="•"/>
            </a:pPr>
            <a:r>
              <a:rPr lang="en-US" sz="1400" dirty="0">
                <a:latin typeface="Avenir Book" charset="0"/>
              </a:rPr>
              <a:t>There is some awareness of local organizations that advocate for immigrants but little knowledge of what they actually do. </a:t>
            </a:r>
          </a:p>
        </p:txBody>
      </p:sp>
    </p:spTree>
    <p:extLst>
      <p:ext uri="{BB962C8B-B14F-4D97-AF65-F5344CB8AC3E}">
        <p14:creationId xmlns:p14="http://schemas.microsoft.com/office/powerpoint/2010/main" val="1268761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21</a:t>
            </a:fld>
            <a:endParaRPr lang="en-US" dirty="0"/>
          </a:p>
        </p:txBody>
      </p:sp>
      <p:sp>
        <p:nvSpPr>
          <p:cNvPr id="11" name="Text Placeholder 8"/>
          <p:cNvSpPr txBox="1">
            <a:spLocks/>
          </p:cNvSpPr>
          <p:nvPr/>
        </p:nvSpPr>
        <p:spPr>
          <a:xfrm>
            <a:off x="1360463" y="839597"/>
            <a:ext cx="9848578"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b="1" dirty="0">
                <a:latin typeface="Avenir Heavy" charset="0"/>
                <a:ea typeface="Avenir Heavy" charset="0"/>
                <a:cs typeface="Avenir Heavy" charset="0"/>
              </a:rPr>
              <a:t>Parents want symbols at meal locations to show that they and their children are welcome.</a:t>
            </a:r>
          </a:p>
        </p:txBody>
      </p:sp>
      <p:sp>
        <p:nvSpPr>
          <p:cNvPr id="4" name="Text Placeholder 8"/>
          <p:cNvSpPr txBox="1">
            <a:spLocks/>
          </p:cNvSpPr>
          <p:nvPr/>
        </p:nvSpPr>
        <p:spPr>
          <a:xfrm>
            <a:off x="1154046" y="1012577"/>
            <a:ext cx="8758050" cy="21052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800" dirty="0">
              <a:latin typeface="Avenir Book" charset="0"/>
              <a:ea typeface="Avenir Book" charset="0"/>
              <a:cs typeface="Avenir Book" charset="0"/>
            </a:endParaRPr>
          </a:p>
          <a:p>
            <a:pPr marL="0" indent="0">
              <a:spcBef>
                <a:spcPts val="0"/>
              </a:spcBef>
              <a:buNone/>
            </a:pPr>
            <a:endParaRPr lang="en-US" sz="1800" dirty="0">
              <a:latin typeface="Avenir Book" charset="0"/>
              <a:ea typeface="Avenir Book" charset="0"/>
              <a:cs typeface="Avenir Book" charset="0"/>
            </a:endParaRPr>
          </a:p>
        </p:txBody>
      </p:sp>
      <p:sp>
        <p:nvSpPr>
          <p:cNvPr id="2" name="Rectangle 1"/>
          <p:cNvSpPr/>
          <p:nvPr/>
        </p:nvSpPr>
        <p:spPr>
          <a:xfrm>
            <a:off x="1154046" y="1490163"/>
            <a:ext cx="9087234" cy="738664"/>
          </a:xfrm>
          <a:prstGeom prst="rect">
            <a:avLst/>
          </a:prstGeom>
        </p:spPr>
        <p:txBody>
          <a:bodyPr wrap="square">
            <a:spAutoFit/>
          </a:bodyPr>
          <a:lstStyle/>
          <a:p>
            <a:endParaRPr lang="en-US" sz="1400" dirty="0">
              <a:latin typeface="Avenir Book" charset="0"/>
            </a:endParaRPr>
          </a:p>
          <a:p>
            <a:pPr lvl="0"/>
            <a:endParaRPr lang="en-US" sz="1400" dirty="0">
              <a:latin typeface="Avenir Book" charset="0"/>
              <a:ea typeface="Avenir Book" charset="0"/>
              <a:cs typeface="Avenir Book" charset="0"/>
            </a:endParaRPr>
          </a:p>
          <a:p>
            <a:r>
              <a:rPr lang="en-US" sz="1400" dirty="0">
                <a:latin typeface="Avenir Book" charset="0"/>
                <a:ea typeface="Avenir Book" charset="0"/>
                <a:cs typeface="Avenir Book" charset="0"/>
              </a:rPr>
              <a:t> </a:t>
            </a:r>
            <a:endParaRPr lang="en-US" sz="1400" dirty="0">
              <a:effectLst/>
              <a:latin typeface="Avenir Book" charset="0"/>
              <a:ea typeface="Avenir Book" charset="0"/>
              <a:cs typeface="Avenir Book" charset="0"/>
            </a:endParaRPr>
          </a:p>
        </p:txBody>
      </p:sp>
      <p:pic>
        <p:nvPicPr>
          <p:cNvPr id="8" name="Picture 7"/>
          <p:cNvPicPr>
            <a:picLocks noChangeAspect="1"/>
          </p:cNvPicPr>
          <p:nvPr/>
        </p:nvPicPr>
        <p:blipFill>
          <a:blip r:embed="rId3"/>
          <a:stretch>
            <a:fillRect/>
          </a:stretch>
        </p:blipFill>
        <p:spPr>
          <a:xfrm>
            <a:off x="1360463" y="2375157"/>
            <a:ext cx="2065391" cy="1917431"/>
          </a:xfrm>
          <a:prstGeom prst="rect">
            <a:avLst/>
          </a:prstGeom>
        </p:spPr>
      </p:pic>
      <p:pic>
        <p:nvPicPr>
          <p:cNvPr id="10" name="Picture 9"/>
          <p:cNvPicPr>
            <a:picLocks noChangeAspect="1"/>
          </p:cNvPicPr>
          <p:nvPr/>
        </p:nvPicPr>
        <p:blipFill>
          <a:blip r:embed="rId4"/>
          <a:stretch>
            <a:fillRect/>
          </a:stretch>
        </p:blipFill>
        <p:spPr>
          <a:xfrm>
            <a:off x="3816179" y="2451029"/>
            <a:ext cx="2188773" cy="1841559"/>
          </a:xfrm>
          <a:prstGeom prst="rect">
            <a:avLst/>
          </a:prstGeom>
        </p:spPr>
      </p:pic>
      <p:pic>
        <p:nvPicPr>
          <p:cNvPr id="12" name="Picture 11"/>
          <p:cNvPicPr>
            <a:picLocks noChangeAspect="1"/>
          </p:cNvPicPr>
          <p:nvPr/>
        </p:nvPicPr>
        <p:blipFill>
          <a:blip r:embed="rId5"/>
          <a:stretch>
            <a:fillRect/>
          </a:stretch>
        </p:blipFill>
        <p:spPr>
          <a:xfrm>
            <a:off x="1256038" y="4438918"/>
            <a:ext cx="2386221" cy="1718814"/>
          </a:xfrm>
          <a:prstGeom prst="rect">
            <a:avLst/>
          </a:prstGeom>
        </p:spPr>
      </p:pic>
      <p:pic>
        <p:nvPicPr>
          <p:cNvPr id="13" name="Picture 12"/>
          <p:cNvPicPr>
            <a:picLocks noChangeAspect="1"/>
          </p:cNvPicPr>
          <p:nvPr/>
        </p:nvPicPr>
        <p:blipFill>
          <a:blip r:embed="rId6"/>
          <a:stretch>
            <a:fillRect/>
          </a:stretch>
        </p:blipFill>
        <p:spPr>
          <a:xfrm>
            <a:off x="3938910" y="4514790"/>
            <a:ext cx="2174103" cy="1632003"/>
          </a:xfrm>
          <a:prstGeom prst="rect">
            <a:avLst/>
          </a:prstGeom>
          <a:ln>
            <a:solidFill>
              <a:schemeClr val="tx1">
                <a:lumMod val="65000"/>
                <a:lumOff val="35000"/>
              </a:schemeClr>
            </a:solidFill>
          </a:ln>
        </p:spPr>
      </p:pic>
      <p:pic>
        <p:nvPicPr>
          <p:cNvPr id="14" name="Picture 13"/>
          <p:cNvPicPr>
            <a:picLocks noChangeAspect="1"/>
          </p:cNvPicPr>
          <p:nvPr/>
        </p:nvPicPr>
        <p:blipFill>
          <a:blip r:embed="rId7"/>
          <a:stretch>
            <a:fillRect/>
          </a:stretch>
        </p:blipFill>
        <p:spPr>
          <a:xfrm>
            <a:off x="6518588" y="4789210"/>
            <a:ext cx="1004956" cy="1171779"/>
          </a:xfrm>
          <a:prstGeom prst="rect">
            <a:avLst/>
          </a:prstGeom>
        </p:spPr>
      </p:pic>
      <p:sp>
        <p:nvSpPr>
          <p:cNvPr id="15" name="Rectangle 14"/>
          <p:cNvSpPr>
            <a:spLocks noChangeArrowheads="1"/>
          </p:cNvSpPr>
          <p:nvPr/>
        </p:nvSpPr>
        <p:spPr bwMode="auto">
          <a:xfrm>
            <a:off x="1729090" y="5276312"/>
            <a:ext cx="1407649" cy="243677"/>
          </a:xfrm>
          <a:prstGeom prst="rect">
            <a:avLst/>
          </a:prstGeom>
          <a:solidFill>
            <a:srgbClr val="C1B391"/>
          </a:solidFill>
          <a:ln>
            <a:noFill/>
          </a:ln>
          <a:effectLst/>
        </p:spPr>
        <p:txBody>
          <a:bodyPr vert="horz" wrap="square" lIns="0" tIns="0" rIns="0" bIns="-6348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2000" u="none" strike="noStrike" cap="none" normalizeH="0" baseline="0" dirty="0">
                <a:ln>
                  <a:noFill/>
                </a:ln>
                <a:solidFill>
                  <a:srgbClr val="212121"/>
                </a:solidFill>
                <a:effectLst/>
                <a:latin typeface="Avenir Book" charset="0"/>
              </a:rPr>
              <a:t>Bienvenidos</a:t>
            </a:r>
            <a:r>
              <a:rPr kumimoji="0" lang="es-ES" altLang="en-US" sz="200" u="none" strike="noStrike" cap="none" normalizeH="0" baseline="0" dirty="0">
                <a:ln>
                  <a:noFill/>
                </a:ln>
                <a:solidFill>
                  <a:schemeClr val="tx1"/>
                </a:solidFill>
                <a:effectLst/>
                <a:latin typeface="Avenir Book" charset="0"/>
              </a:rPr>
              <a:t> </a:t>
            </a:r>
            <a:endParaRPr kumimoji="0" lang="es-ES" altLang="en-US" sz="1000" b="0" i="0" u="none" strike="noStrike" cap="none" normalizeH="0" baseline="0" dirty="0">
              <a:ln>
                <a:noFill/>
              </a:ln>
              <a:solidFill>
                <a:schemeClr val="tx1"/>
              </a:solidFill>
              <a:effectLst/>
              <a:latin typeface="Arial" panose="020B0604020202020204" pitchFamily="34" charset="0"/>
            </a:endParaRPr>
          </a:p>
        </p:txBody>
      </p:sp>
      <p:sp>
        <p:nvSpPr>
          <p:cNvPr id="16" name="TextBox 15"/>
          <p:cNvSpPr txBox="1"/>
          <p:nvPr/>
        </p:nvSpPr>
        <p:spPr>
          <a:xfrm>
            <a:off x="7758747" y="2542441"/>
            <a:ext cx="3450294" cy="2246769"/>
          </a:xfrm>
          <a:prstGeom prst="rect">
            <a:avLst/>
          </a:prstGeom>
          <a:noFill/>
        </p:spPr>
        <p:txBody>
          <a:bodyPr wrap="square" rtlCol="0">
            <a:spAutoFit/>
          </a:bodyPr>
          <a:lstStyle/>
          <a:p>
            <a:pPr marL="285750" indent="-285750">
              <a:buFont typeface="Arial" charset="0"/>
              <a:buChar char="•"/>
            </a:pPr>
            <a:r>
              <a:rPr lang="en-US" sz="1400" dirty="0">
                <a:latin typeface="Avenir Book" charset="0"/>
              </a:rPr>
              <a:t>Parents want a warm, welcoming symbol.</a:t>
            </a:r>
          </a:p>
          <a:p>
            <a:pPr marL="285750" indent="-285750">
              <a:buFont typeface="Arial" charset="0"/>
              <a:buChar char="•"/>
            </a:pPr>
            <a:endParaRPr lang="en-US" sz="1400" dirty="0">
              <a:latin typeface="Avenir Book" charset="0"/>
            </a:endParaRPr>
          </a:p>
          <a:p>
            <a:pPr marL="285750" indent="-285750">
              <a:buFont typeface="Arial" charset="0"/>
              <a:buChar char="•"/>
            </a:pPr>
            <a:r>
              <a:rPr lang="en-US" sz="1400" dirty="0">
                <a:latin typeface="Avenir Book" charset="0"/>
              </a:rPr>
              <a:t>Featuring diverse children is positive.</a:t>
            </a:r>
            <a:br>
              <a:rPr lang="en-US" sz="1400" dirty="0">
                <a:latin typeface="Avenir Book" charset="0"/>
              </a:rPr>
            </a:br>
            <a:endParaRPr lang="en-US" sz="1400" dirty="0">
              <a:latin typeface="Avenir Book" charset="0"/>
            </a:endParaRPr>
          </a:p>
          <a:p>
            <a:pPr marL="285750" indent="-285750">
              <a:buFont typeface="Arial" charset="0"/>
              <a:buChar char="•"/>
            </a:pPr>
            <a:r>
              <a:rPr lang="en-US" sz="1400" dirty="0">
                <a:latin typeface="Avenir Book" charset="0"/>
              </a:rPr>
              <a:t>They reject aggressive images and slogans.</a:t>
            </a:r>
          </a:p>
          <a:p>
            <a:pPr marL="285750" indent="-285750">
              <a:buFont typeface="Arial" charset="0"/>
              <a:buChar char="•"/>
            </a:pPr>
            <a:endParaRPr lang="en-US" sz="1400" dirty="0">
              <a:latin typeface="Avenir Book" charset="0"/>
            </a:endParaRPr>
          </a:p>
          <a:p>
            <a:pPr marL="285750" indent="-285750">
              <a:buFont typeface="Arial" charset="0"/>
              <a:buChar char="•"/>
            </a:pPr>
            <a:r>
              <a:rPr lang="en-US" sz="1400" dirty="0">
                <a:latin typeface="Avenir Book" charset="0"/>
              </a:rPr>
              <a:t>They will not believe assurances of safety </a:t>
            </a:r>
            <a:r>
              <a:rPr lang="mr-IN" sz="1400" dirty="0">
                <a:latin typeface="Avenir Book" charset="0"/>
              </a:rPr>
              <a:t>–</a:t>
            </a:r>
            <a:r>
              <a:rPr lang="en-US" sz="1400" dirty="0">
                <a:latin typeface="Avenir Book" charset="0"/>
              </a:rPr>
              <a:t> not realistic.</a:t>
            </a:r>
          </a:p>
        </p:txBody>
      </p:sp>
    </p:spTree>
    <p:extLst>
      <p:ext uri="{BB962C8B-B14F-4D97-AF65-F5344CB8AC3E}">
        <p14:creationId xmlns:p14="http://schemas.microsoft.com/office/powerpoint/2010/main" val="35039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8"/>
          <p:cNvSpPr txBox="1">
            <a:spLocks/>
          </p:cNvSpPr>
          <p:nvPr/>
        </p:nvSpPr>
        <p:spPr>
          <a:xfrm>
            <a:off x="2909988" y="5222081"/>
            <a:ext cx="8178929"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kumimoji="0" lang="en-US" sz="4000" b="1" u="none" strike="noStrike" kern="1200" cap="none" spc="0" normalizeH="0" baseline="0" noProof="0">
                <a:ln>
                  <a:noFill/>
                </a:ln>
                <a:effectLst/>
                <a:uLnTx/>
                <a:uFillTx/>
                <a:latin typeface="Avenir Heavy" charset="0"/>
                <a:ea typeface="Avenir Heavy" charset="0"/>
                <a:cs typeface="Avenir Heavy" charset="0"/>
              </a:rPr>
              <a:t>Recommendations.</a:t>
            </a:r>
            <a:endParaRPr kumimoji="0" lang="en-US" sz="2800" b="1" u="none" strike="noStrike" kern="1200" cap="none" spc="0" normalizeH="0" baseline="0" noProof="0" dirty="0">
              <a:ln>
                <a:noFill/>
              </a:ln>
              <a:effectLst/>
              <a:uLnTx/>
              <a:uFillTx/>
              <a:latin typeface="Avenir Heavy" charset="0"/>
              <a:ea typeface="Avenir Heavy" charset="0"/>
              <a:cs typeface="Avenir Heavy" charset="0"/>
            </a:endParaRPr>
          </a:p>
        </p:txBody>
      </p:sp>
    </p:spTree>
    <p:extLst>
      <p:ext uri="{BB962C8B-B14F-4D97-AF65-F5344CB8AC3E}">
        <p14:creationId xmlns:p14="http://schemas.microsoft.com/office/powerpoint/2010/main" val="1048953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23</a:t>
            </a:fld>
            <a:endParaRPr lang="en-US" dirty="0"/>
          </a:p>
        </p:txBody>
      </p:sp>
      <p:sp>
        <p:nvSpPr>
          <p:cNvPr id="4" name="Text Placeholder 8"/>
          <p:cNvSpPr txBox="1">
            <a:spLocks/>
          </p:cNvSpPr>
          <p:nvPr/>
        </p:nvSpPr>
        <p:spPr>
          <a:xfrm>
            <a:off x="1154046" y="1012577"/>
            <a:ext cx="8758050" cy="21052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800" dirty="0">
              <a:latin typeface="Avenir Book" charset="0"/>
              <a:ea typeface="Avenir Book" charset="0"/>
              <a:cs typeface="Avenir Book" charset="0"/>
            </a:endParaRPr>
          </a:p>
          <a:p>
            <a:pPr marL="0" indent="0">
              <a:spcBef>
                <a:spcPts val="0"/>
              </a:spcBef>
              <a:buNone/>
            </a:pPr>
            <a:endParaRPr lang="en-US" sz="1800" dirty="0">
              <a:latin typeface="Avenir Book" charset="0"/>
              <a:ea typeface="Avenir Book" charset="0"/>
              <a:cs typeface="Avenir Book" charset="0"/>
            </a:endParaRPr>
          </a:p>
        </p:txBody>
      </p:sp>
      <p:sp>
        <p:nvSpPr>
          <p:cNvPr id="2" name="Rectangle 1"/>
          <p:cNvSpPr/>
          <p:nvPr/>
        </p:nvSpPr>
        <p:spPr>
          <a:xfrm>
            <a:off x="1154046" y="1490163"/>
            <a:ext cx="9087234" cy="738664"/>
          </a:xfrm>
          <a:prstGeom prst="rect">
            <a:avLst/>
          </a:prstGeom>
        </p:spPr>
        <p:txBody>
          <a:bodyPr wrap="square">
            <a:spAutoFit/>
          </a:bodyPr>
          <a:lstStyle/>
          <a:p>
            <a:endParaRPr lang="en-US" sz="1400" dirty="0">
              <a:latin typeface="Avenir Book" charset="0"/>
            </a:endParaRPr>
          </a:p>
          <a:p>
            <a:pPr lvl="0"/>
            <a:endParaRPr lang="en-US" sz="1400" dirty="0">
              <a:latin typeface="Avenir Book" charset="0"/>
              <a:ea typeface="Avenir Book" charset="0"/>
              <a:cs typeface="Avenir Book" charset="0"/>
            </a:endParaRPr>
          </a:p>
          <a:p>
            <a:r>
              <a:rPr lang="en-US" sz="1400" dirty="0">
                <a:latin typeface="Avenir Book" charset="0"/>
                <a:ea typeface="Avenir Book" charset="0"/>
                <a:cs typeface="Avenir Book" charset="0"/>
              </a:rPr>
              <a:t> </a:t>
            </a:r>
            <a:endParaRPr lang="en-US" sz="1400" dirty="0">
              <a:effectLst/>
              <a:latin typeface="Avenir Book" charset="0"/>
              <a:ea typeface="Avenir Book" charset="0"/>
              <a:cs typeface="Avenir Book" charset="0"/>
            </a:endParaRPr>
          </a:p>
        </p:txBody>
      </p:sp>
      <p:sp>
        <p:nvSpPr>
          <p:cNvPr id="3" name="TextBox 2"/>
          <p:cNvSpPr txBox="1"/>
          <p:nvPr/>
        </p:nvSpPr>
        <p:spPr>
          <a:xfrm>
            <a:off x="2388080" y="1822938"/>
            <a:ext cx="8148577" cy="3754874"/>
          </a:xfrm>
          <a:prstGeom prst="rect">
            <a:avLst/>
          </a:prstGeom>
          <a:noFill/>
        </p:spPr>
        <p:txBody>
          <a:bodyPr wrap="square" rtlCol="0">
            <a:spAutoFit/>
          </a:bodyPr>
          <a:lstStyle/>
          <a:p>
            <a:pPr marL="342900" indent="-342900">
              <a:buFont typeface="+mj-lt"/>
              <a:buAutoNum type="arabicPeriod"/>
            </a:pPr>
            <a:r>
              <a:rPr lang="en-US" sz="1400" dirty="0">
                <a:latin typeface="Avenir Book" charset="0"/>
              </a:rPr>
              <a:t>Reach parents soon with messages.</a:t>
            </a:r>
            <a:br>
              <a:rPr lang="en-US" sz="1400" dirty="0">
                <a:latin typeface="Avenir Book" charset="0"/>
              </a:rPr>
            </a:br>
            <a:endParaRPr lang="en-US" sz="1400" dirty="0">
              <a:latin typeface="Avenir Book" charset="0"/>
            </a:endParaRPr>
          </a:p>
          <a:p>
            <a:pPr marL="342900" indent="-342900">
              <a:buFont typeface="+mj-lt"/>
              <a:buAutoNum type="arabicPeriod"/>
            </a:pPr>
            <a:r>
              <a:rPr lang="en-US" sz="1400" dirty="0">
                <a:latin typeface="Avenir Book" charset="0"/>
              </a:rPr>
              <a:t>Use schools, teachers, rec centers, and Facebook to spread the word.</a:t>
            </a:r>
          </a:p>
          <a:p>
            <a:pPr marL="342900" indent="-342900">
              <a:buFont typeface="+mj-lt"/>
              <a:buAutoNum type="arabicPeriod"/>
            </a:pPr>
            <a:endParaRPr lang="en-US" sz="1400" dirty="0">
              <a:latin typeface="Avenir Book" charset="0"/>
            </a:endParaRPr>
          </a:p>
          <a:p>
            <a:pPr marL="342900" indent="-342900">
              <a:buFont typeface="+mj-lt"/>
              <a:buAutoNum type="arabicPeriod"/>
            </a:pPr>
            <a:r>
              <a:rPr lang="en-US" sz="1400" dirty="0">
                <a:latin typeface="Avenir Book" charset="0"/>
              </a:rPr>
              <a:t>Give parents basic facts, such as when and where sites are operating, and explain that meals are free. </a:t>
            </a:r>
            <a:br>
              <a:rPr lang="en-US" sz="1400" dirty="0">
                <a:latin typeface="Avenir Book" charset="0"/>
              </a:rPr>
            </a:br>
            <a:endParaRPr lang="en-US" sz="1400" dirty="0">
              <a:latin typeface="Avenir Book" charset="0"/>
            </a:endParaRPr>
          </a:p>
          <a:p>
            <a:pPr marL="342900" indent="-342900">
              <a:buFont typeface="+mj-lt"/>
              <a:buAutoNum type="arabicPeriod"/>
            </a:pPr>
            <a:r>
              <a:rPr lang="en-US" sz="1400" dirty="0">
                <a:latin typeface="Avenir Book" charset="0"/>
              </a:rPr>
              <a:t>Use a message that combines ”free healthy meals” with “learning and activities.” Meals alone may not be enough of a draw.   </a:t>
            </a:r>
          </a:p>
          <a:p>
            <a:pPr marL="342900" indent="-342900">
              <a:buFont typeface="+mj-lt"/>
              <a:buAutoNum type="arabicPeriod"/>
            </a:pPr>
            <a:endParaRPr lang="en-US" sz="1400" dirty="0">
              <a:latin typeface="Avenir Book" charset="0"/>
            </a:endParaRPr>
          </a:p>
          <a:p>
            <a:pPr marL="342900" indent="-342900">
              <a:buFont typeface="+mj-lt"/>
              <a:buAutoNum type="arabicPeriod"/>
            </a:pPr>
            <a:r>
              <a:rPr lang="en-US" sz="1400" dirty="0">
                <a:latin typeface="Avenir Book" charset="0"/>
              </a:rPr>
              <a:t>Make it clear that parents do not need to provide information about their immigration status on the application.</a:t>
            </a:r>
            <a:br>
              <a:rPr lang="en-US" sz="1400" dirty="0">
                <a:latin typeface="Avenir Book" charset="0"/>
              </a:rPr>
            </a:br>
            <a:endParaRPr lang="en-US" sz="1400" dirty="0">
              <a:latin typeface="Avenir Book" charset="0"/>
            </a:endParaRPr>
          </a:p>
          <a:p>
            <a:pPr marL="342900" indent="-342900">
              <a:buFont typeface="+mj-lt"/>
              <a:buAutoNum type="arabicPeriod"/>
            </a:pPr>
            <a:r>
              <a:rPr lang="en-US" sz="1400" dirty="0">
                <a:latin typeface="Avenir Book" charset="0"/>
              </a:rPr>
              <a:t>If true, also mention that trained individuals will be at these sites to watch over their children in case ICE/CBP agents appear.</a:t>
            </a:r>
            <a:br>
              <a:rPr lang="en-US" sz="1400" dirty="0">
                <a:latin typeface="Avenir Book" charset="0"/>
              </a:rPr>
            </a:br>
            <a:endParaRPr lang="en-US" sz="1400" dirty="0">
              <a:latin typeface="Avenir Book" charset="0"/>
            </a:endParaRPr>
          </a:p>
          <a:p>
            <a:pPr marL="342900" indent="-342900">
              <a:buFont typeface="+mj-lt"/>
              <a:buAutoNum type="arabicPeriod"/>
            </a:pPr>
            <a:endParaRPr lang="en-US" sz="1400" dirty="0">
              <a:latin typeface="Avenir Book" charset="0"/>
            </a:endParaRPr>
          </a:p>
          <a:p>
            <a:pPr marL="342900" indent="-342900">
              <a:buFont typeface="+mj-lt"/>
              <a:buAutoNum type="arabicPeriod"/>
            </a:pPr>
            <a:endParaRPr lang="en-US" sz="1400" dirty="0">
              <a:latin typeface="Avenir Book" charset="0"/>
            </a:endParaRPr>
          </a:p>
        </p:txBody>
      </p:sp>
      <p:sp>
        <p:nvSpPr>
          <p:cNvPr id="7" name="Text Placeholder 8"/>
          <p:cNvSpPr txBox="1">
            <a:spLocks/>
          </p:cNvSpPr>
          <p:nvPr/>
        </p:nvSpPr>
        <p:spPr>
          <a:xfrm>
            <a:off x="2388080" y="1054863"/>
            <a:ext cx="9487119"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800" b="1" dirty="0">
                <a:latin typeface="Avenir Heavy" charset="0"/>
                <a:ea typeface="Avenir Heavy" charset="0"/>
                <a:cs typeface="Avenir Heavy" charset="0"/>
              </a:rPr>
              <a:t>Advice from the research.</a:t>
            </a:r>
            <a:endParaRPr lang="en-US" sz="1600" b="1" dirty="0">
              <a:latin typeface="Avenir Heavy" charset="0"/>
              <a:ea typeface="Avenir Heavy" charset="0"/>
              <a:cs typeface="Avenir Heavy" charset="0"/>
            </a:endParaRPr>
          </a:p>
        </p:txBody>
      </p:sp>
    </p:spTree>
    <p:extLst>
      <p:ext uri="{BB962C8B-B14F-4D97-AF65-F5344CB8AC3E}">
        <p14:creationId xmlns:p14="http://schemas.microsoft.com/office/powerpoint/2010/main" val="143523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24</a:t>
            </a:fld>
            <a:endParaRPr lang="en-US" dirty="0"/>
          </a:p>
        </p:txBody>
      </p:sp>
      <p:sp>
        <p:nvSpPr>
          <p:cNvPr id="2" name="Rectangle 1"/>
          <p:cNvSpPr/>
          <p:nvPr/>
        </p:nvSpPr>
        <p:spPr>
          <a:xfrm>
            <a:off x="1154046" y="1490163"/>
            <a:ext cx="9087234" cy="738664"/>
          </a:xfrm>
          <a:prstGeom prst="rect">
            <a:avLst/>
          </a:prstGeom>
        </p:spPr>
        <p:txBody>
          <a:bodyPr wrap="square">
            <a:spAutoFit/>
          </a:bodyPr>
          <a:lstStyle/>
          <a:p>
            <a:endParaRPr lang="en-US" sz="1400" dirty="0">
              <a:latin typeface="Avenir Book" charset="0"/>
            </a:endParaRPr>
          </a:p>
          <a:p>
            <a:pPr lvl="0"/>
            <a:endParaRPr lang="en-US" sz="1400" dirty="0">
              <a:latin typeface="Avenir Book" charset="0"/>
              <a:ea typeface="Avenir Book" charset="0"/>
              <a:cs typeface="Avenir Book" charset="0"/>
            </a:endParaRPr>
          </a:p>
          <a:p>
            <a:r>
              <a:rPr lang="en-US" sz="1400" dirty="0">
                <a:latin typeface="Avenir Book" charset="0"/>
                <a:ea typeface="Avenir Book" charset="0"/>
                <a:cs typeface="Avenir Book" charset="0"/>
              </a:rPr>
              <a:t> </a:t>
            </a:r>
            <a:endParaRPr lang="en-US" sz="1400" dirty="0">
              <a:effectLst/>
              <a:latin typeface="Avenir Book" charset="0"/>
              <a:ea typeface="Avenir Book" charset="0"/>
              <a:cs typeface="Avenir Book" charset="0"/>
            </a:endParaRPr>
          </a:p>
        </p:txBody>
      </p:sp>
      <p:sp>
        <p:nvSpPr>
          <p:cNvPr id="7" name="Text Placeholder 8"/>
          <p:cNvSpPr txBox="1">
            <a:spLocks/>
          </p:cNvSpPr>
          <p:nvPr/>
        </p:nvSpPr>
        <p:spPr>
          <a:xfrm>
            <a:off x="2407534" y="1085399"/>
            <a:ext cx="9487119"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800" b="1" dirty="0">
                <a:latin typeface="Avenir Heavy" charset="0"/>
                <a:ea typeface="Avenir Heavy" charset="0"/>
                <a:cs typeface="Avenir Heavy" charset="0"/>
              </a:rPr>
              <a:t>More advice from the research</a:t>
            </a:r>
            <a:r>
              <a:rPr lang="mr-IN" sz="2800" b="1" dirty="0">
                <a:latin typeface="Avenir Heavy" charset="0"/>
                <a:ea typeface="Avenir Heavy" charset="0"/>
                <a:cs typeface="Avenir Heavy" charset="0"/>
              </a:rPr>
              <a:t>…</a:t>
            </a:r>
            <a:endParaRPr lang="en-US" sz="1600" b="1" dirty="0">
              <a:latin typeface="Avenir Heavy" charset="0"/>
              <a:ea typeface="Avenir Heavy" charset="0"/>
              <a:cs typeface="Avenir Heavy" charset="0"/>
            </a:endParaRPr>
          </a:p>
        </p:txBody>
      </p:sp>
      <p:sp>
        <p:nvSpPr>
          <p:cNvPr id="8" name="TextBox 7"/>
          <p:cNvSpPr txBox="1"/>
          <p:nvPr/>
        </p:nvSpPr>
        <p:spPr>
          <a:xfrm>
            <a:off x="2407534" y="1774871"/>
            <a:ext cx="7307792" cy="3754874"/>
          </a:xfrm>
          <a:prstGeom prst="rect">
            <a:avLst/>
          </a:prstGeom>
          <a:noFill/>
        </p:spPr>
        <p:txBody>
          <a:bodyPr wrap="square" rtlCol="0">
            <a:spAutoFit/>
          </a:bodyPr>
          <a:lstStyle/>
          <a:p>
            <a:pPr marL="342900" indent="-342900">
              <a:buFont typeface="+mj-lt"/>
              <a:buAutoNum type="arabicPeriod" startAt="7"/>
            </a:pPr>
            <a:endParaRPr lang="en-US" sz="1400" dirty="0">
              <a:latin typeface="Avenir Book" charset="0"/>
            </a:endParaRPr>
          </a:p>
          <a:p>
            <a:pPr marL="342900" indent="-342900">
              <a:buFont typeface="+mj-lt"/>
              <a:buAutoNum type="arabicPeriod" startAt="7"/>
            </a:pPr>
            <a:r>
              <a:rPr lang="en-US" sz="1400" dirty="0">
                <a:latin typeface="Avenir Book" charset="0"/>
              </a:rPr>
              <a:t>Use schools as sites for the meals as much as possible. If not, direct parents to local rec centers, Boys and Girls Clubs, and the YMCA. Do not suggest police stations as sites.</a:t>
            </a:r>
            <a:br>
              <a:rPr lang="en-US" sz="1400" dirty="0">
                <a:latin typeface="Avenir Book" charset="0"/>
              </a:rPr>
            </a:br>
            <a:endParaRPr lang="en-US" sz="1400" dirty="0">
              <a:latin typeface="Avenir Book" charset="0"/>
            </a:endParaRPr>
          </a:p>
          <a:p>
            <a:pPr marL="342900" indent="-342900">
              <a:buFont typeface="+mj-lt"/>
              <a:buAutoNum type="arabicPeriod" startAt="7"/>
            </a:pPr>
            <a:r>
              <a:rPr lang="en-US" sz="1400" dirty="0">
                <a:latin typeface="Avenir Book" charset="0"/>
              </a:rPr>
              <a:t>Do not promise parents and children “safety” </a:t>
            </a:r>
            <a:r>
              <a:rPr lang="mr-IN" sz="1400" dirty="0">
                <a:latin typeface="Avenir Book" charset="0"/>
              </a:rPr>
              <a:t>–</a:t>
            </a:r>
            <a:r>
              <a:rPr lang="en-US" sz="1400" dirty="0">
                <a:latin typeface="Avenir Book" charset="0"/>
              </a:rPr>
              <a:t> not believable. </a:t>
            </a:r>
            <a:br>
              <a:rPr lang="en-US" sz="1400" dirty="0">
                <a:latin typeface="Avenir Book" charset="0"/>
              </a:rPr>
            </a:br>
            <a:endParaRPr lang="en-US" sz="1400" dirty="0">
              <a:latin typeface="Avenir Book" charset="0"/>
            </a:endParaRPr>
          </a:p>
          <a:p>
            <a:pPr marL="342900" indent="-342900">
              <a:buFont typeface="+mj-lt"/>
              <a:buAutoNum type="arabicPeriod" startAt="7"/>
            </a:pPr>
            <a:r>
              <a:rPr lang="en-US" sz="1400" dirty="0">
                <a:latin typeface="Avenir Book" charset="0"/>
              </a:rPr>
              <a:t>Do not use the term “sensitive locations.” </a:t>
            </a:r>
            <a:br>
              <a:rPr lang="en-US" sz="1400" dirty="0">
                <a:latin typeface="Avenir Book" charset="0"/>
              </a:rPr>
            </a:br>
            <a:endParaRPr lang="en-US" sz="1400" dirty="0">
              <a:latin typeface="Avenir Book" charset="0"/>
            </a:endParaRPr>
          </a:p>
          <a:p>
            <a:pPr marL="342900" indent="-342900">
              <a:buFont typeface="+mj-lt"/>
              <a:buAutoNum type="arabicPeriod" startAt="7"/>
            </a:pPr>
            <a:r>
              <a:rPr lang="en-US" sz="1400" dirty="0">
                <a:latin typeface="Avenir Book" charset="0"/>
              </a:rPr>
              <a:t>Focus on conveying that immigrants are “welcome” at meal sites </a:t>
            </a:r>
            <a:r>
              <a:rPr lang="mr-IN" sz="1400" dirty="0">
                <a:latin typeface="Avenir Book" charset="0"/>
              </a:rPr>
              <a:t>–</a:t>
            </a:r>
            <a:r>
              <a:rPr lang="en-US" sz="1400" dirty="0">
                <a:latin typeface="Avenir Book" charset="0"/>
              </a:rPr>
              <a:t> this is believable. </a:t>
            </a:r>
          </a:p>
          <a:p>
            <a:pPr marL="342900" indent="-342900">
              <a:buFont typeface="+mj-lt"/>
              <a:buAutoNum type="arabicPeriod" startAt="7"/>
            </a:pPr>
            <a:endParaRPr lang="en-US" sz="1400" dirty="0">
              <a:latin typeface="Avenir Book" charset="0"/>
            </a:endParaRPr>
          </a:p>
          <a:p>
            <a:pPr marL="342900" indent="-342900">
              <a:buFont typeface="+mj-lt"/>
              <a:buAutoNum type="arabicPeriod" startAt="7"/>
            </a:pPr>
            <a:r>
              <a:rPr lang="en-US" sz="1400" dirty="0">
                <a:latin typeface="Avenir Book" charset="0"/>
              </a:rPr>
              <a:t>Use a symbol to make parents more comfortable.</a:t>
            </a:r>
            <a:br>
              <a:rPr lang="en-US" sz="1400" dirty="0">
                <a:latin typeface="Avenir Book" charset="0"/>
              </a:rPr>
            </a:br>
            <a:endParaRPr lang="en-US" sz="1400" dirty="0">
              <a:latin typeface="Avenir Book" charset="0"/>
            </a:endParaRPr>
          </a:p>
          <a:p>
            <a:pPr marL="342900" indent="-342900">
              <a:buFont typeface="+mj-lt"/>
              <a:buAutoNum type="arabicPeriod" startAt="7"/>
            </a:pPr>
            <a:r>
              <a:rPr lang="en-US" sz="1400" dirty="0">
                <a:latin typeface="Avenir Book" charset="0"/>
              </a:rPr>
              <a:t>Consider working on policy that makes it illegal for ICE and CBP agents to raid locations that serve children. This is the only thing that will make parents feel at least temporarily safe in these locations.</a:t>
            </a:r>
            <a:br>
              <a:rPr lang="en-US" sz="1400" dirty="0">
                <a:latin typeface="Avenir Book" charset="0"/>
              </a:rPr>
            </a:br>
            <a:endParaRPr lang="en-US" sz="1400" dirty="0">
              <a:latin typeface="Avenir Book" charset="0"/>
            </a:endParaRPr>
          </a:p>
        </p:txBody>
      </p:sp>
    </p:spTree>
    <p:extLst>
      <p:ext uri="{BB962C8B-B14F-4D97-AF65-F5344CB8AC3E}">
        <p14:creationId xmlns:p14="http://schemas.microsoft.com/office/powerpoint/2010/main" val="1152957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l="20139" t="33025" r="65961" b="42592"/>
          <a:stretch/>
        </p:blipFill>
        <p:spPr bwMode="auto">
          <a:xfrm>
            <a:off x="4530435" y="2008909"/>
            <a:ext cx="2978727" cy="3865418"/>
          </a:xfrm>
          <a:prstGeom prst="rect">
            <a:avLst/>
          </a:prstGeom>
          <a:noFill/>
          <a:ln>
            <a:noFill/>
          </a:ln>
        </p:spPr>
      </p:pic>
    </p:spTree>
    <p:extLst>
      <p:ext uri="{BB962C8B-B14F-4D97-AF65-F5344CB8AC3E}">
        <p14:creationId xmlns:p14="http://schemas.microsoft.com/office/powerpoint/2010/main" val="375780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Placeholder 8"/>
          <p:cNvSpPr txBox="1">
            <a:spLocks/>
          </p:cNvSpPr>
          <p:nvPr/>
        </p:nvSpPr>
        <p:spPr>
          <a:xfrm>
            <a:off x="2903959" y="5222082"/>
            <a:ext cx="8178929"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sz="4000" b="1" noProof="0" dirty="0">
                <a:latin typeface="Avenir Heavy" charset="0"/>
                <a:ea typeface="Avenir Heavy" charset="0"/>
                <a:cs typeface="Avenir Heavy" charset="0"/>
              </a:rPr>
              <a:t>Findings</a:t>
            </a:r>
            <a:r>
              <a:rPr kumimoji="0" lang="en-US" sz="4000" b="1" u="none" strike="noStrike" kern="1200" cap="none" spc="0" normalizeH="0" baseline="0" noProof="0" dirty="0">
                <a:ln>
                  <a:noFill/>
                </a:ln>
                <a:effectLst/>
                <a:uLnTx/>
                <a:uFillTx/>
                <a:latin typeface="Avenir Heavy" charset="0"/>
                <a:ea typeface="Avenir Heavy" charset="0"/>
                <a:cs typeface="Avenir Heavy" charset="0"/>
              </a:rPr>
              <a:t>.</a:t>
            </a:r>
            <a:endParaRPr kumimoji="0" lang="en-US" sz="2800" b="1" u="none" strike="noStrike" kern="1200" cap="none" spc="0" normalizeH="0" baseline="0" noProof="0" dirty="0">
              <a:ln>
                <a:noFill/>
              </a:ln>
              <a:effectLst/>
              <a:uLnTx/>
              <a:uFillTx/>
              <a:latin typeface="Avenir Heavy" charset="0"/>
              <a:ea typeface="Avenir Heavy" charset="0"/>
              <a:cs typeface="Avenir Heavy" charset="0"/>
            </a:endParaRPr>
          </a:p>
        </p:txBody>
      </p:sp>
    </p:spTree>
    <p:extLst>
      <p:ext uri="{BB962C8B-B14F-4D97-AF65-F5344CB8AC3E}">
        <p14:creationId xmlns:p14="http://schemas.microsoft.com/office/powerpoint/2010/main" val="1047814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4</a:t>
            </a:fld>
            <a:endParaRPr lang="en-US" dirty="0"/>
          </a:p>
        </p:txBody>
      </p:sp>
      <p:sp>
        <p:nvSpPr>
          <p:cNvPr id="11" name="Text Placeholder 8"/>
          <p:cNvSpPr txBox="1">
            <a:spLocks/>
          </p:cNvSpPr>
          <p:nvPr/>
        </p:nvSpPr>
        <p:spPr>
          <a:xfrm>
            <a:off x="2476614" y="1006037"/>
            <a:ext cx="9361715"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800" b="1" dirty="0">
                <a:latin typeface="Avenir Heavy" charset="0"/>
                <a:ea typeface="Avenir Heavy" charset="0"/>
                <a:cs typeface="Avenir Heavy" charset="0"/>
              </a:rPr>
              <a:t>There is no such thing as safe anymore.</a:t>
            </a:r>
            <a:endParaRPr lang="en-US" sz="1800" b="1" dirty="0">
              <a:latin typeface="Avenir Heavy" charset="0"/>
              <a:ea typeface="Avenir Heavy" charset="0"/>
              <a:cs typeface="Avenir Heavy" charset="0"/>
            </a:endParaRPr>
          </a:p>
        </p:txBody>
      </p:sp>
      <p:sp>
        <p:nvSpPr>
          <p:cNvPr id="12" name="TextBox 11"/>
          <p:cNvSpPr txBox="1"/>
          <p:nvPr/>
        </p:nvSpPr>
        <p:spPr>
          <a:xfrm>
            <a:off x="5979207" y="2582405"/>
            <a:ext cx="4831547" cy="2462213"/>
          </a:xfrm>
          <a:prstGeom prst="rect">
            <a:avLst/>
          </a:prstGeom>
          <a:noFill/>
        </p:spPr>
        <p:txBody>
          <a:bodyPr wrap="square" rtlCol="0">
            <a:spAutoFit/>
          </a:bodyPr>
          <a:lstStyle/>
          <a:p>
            <a:pPr marL="171450" lvl="0" indent="-171450">
              <a:buFont typeface="Arial" charset="0"/>
              <a:buChar char="•"/>
            </a:pPr>
            <a:r>
              <a:rPr lang="en-US" sz="1400" dirty="0">
                <a:latin typeface="Avenir Book" charset="0"/>
                <a:ea typeface="Avenir Book" charset="0"/>
                <a:cs typeface="Avenir Book" charset="0"/>
              </a:rPr>
              <a:t>Parents do not feel 100% safe anywhere since Donald Trump was elected. </a:t>
            </a:r>
          </a:p>
          <a:p>
            <a:pPr marL="171450" lvl="0" indent="-171450">
              <a:buFont typeface="Arial" charset="0"/>
              <a:buChar char="•"/>
            </a:pPr>
            <a:endParaRPr lang="en-US" sz="1400" dirty="0">
              <a:latin typeface="Avenir Book" charset="0"/>
              <a:ea typeface="Avenir Book" charset="0"/>
              <a:cs typeface="Avenir Book" charset="0"/>
            </a:endParaRPr>
          </a:p>
          <a:p>
            <a:pPr marL="171450" lvl="0" indent="-171450">
              <a:buFont typeface="Arial" charset="0"/>
              <a:buChar char="•"/>
            </a:pPr>
            <a:r>
              <a:rPr lang="en-US" sz="1400" dirty="0">
                <a:latin typeface="Avenir Book" charset="0"/>
                <a:ea typeface="Avenir Book" charset="0"/>
                <a:cs typeface="Avenir Book" charset="0"/>
              </a:rPr>
              <a:t>They are reducing risk, staying home, keeping the family close.</a:t>
            </a:r>
          </a:p>
          <a:p>
            <a:pPr marL="171450" lvl="0" indent="-171450">
              <a:buFont typeface="Arial" charset="0"/>
              <a:buChar char="•"/>
            </a:pPr>
            <a:endParaRPr lang="en-US" sz="1400" dirty="0">
              <a:latin typeface="Avenir Book" charset="0"/>
              <a:ea typeface="Avenir Book" charset="0"/>
              <a:cs typeface="Avenir Book" charset="0"/>
            </a:endParaRPr>
          </a:p>
          <a:p>
            <a:pPr marL="171450" indent="-171450">
              <a:buFont typeface="Arial" charset="0"/>
              <a:buChar char="•"/>
            </a:pPr>
            <a:r>
              <a:rPr lang="en-US" sz="1400" dirty="0">
                <a:latin typeface="Avenir Book" charset="0"/>
                <a:ea typeface="Avenir Book" charset="0"/>
                <a:cs typeface="Avenir Book" charset="0"/>
              </a:rPr>
              <a:t>“Safety” is not a realistic concept anymore. </a:t>
            </a:r>
          </a:p>
          <a:p>
            <a:pPr marL="171450" indent="-171450">
              <a:buFont typeface="Arial" charset="0"/>
              <a:buChar char="•"/>
            </a:pPr>
            <a:endParaRPr lang="en-US" sz="1400" dirty="0">
              <a:latin typeface="Avenir Book" charset="0"/>
              <a:ea typeface="Avenir Book" charset="0"/>
              <a:cs typeface="Avenir Book" charset="0"/>
            </a:endParaRPr>
          </a:p>
          <a:p>
            <a:pPr marL="171450" indent="-171450">
              <a:buFont typeface="Arial" charset="0"/>
              <a:buChar char="•"/>
            </a:pPr>
            <a:r>
              <a:rPr lang="en-US" sz="1400" dirty="0">
                <a:latin typeface="Avenir Book" charset="0"/>
                <a:ea typeface="Avenir Book" charset="0"/>
                <a:cs typeface="Avenir Book" charset="0"/>
              </a:rPr>
              <a:t>The news and social media are fanning their worries and some do not allow their children to watch TV news anymore.</a:t>
            </a:r>
          </a:p>
        </p:txBody>
      </p:sp>
      <p:sp>
        <p:nvSpPr>
          <p:cNvPr id="2" name="Rectangle 1"/>
          <p:cNvSpPr/>
          <p:nvPr/>
        </p:nvSpPr>
        <p:spPr>
          <a:xfrm>
            <a:off x="2109043" y="2582405"/>
            <a:ext cx="3400506" cy="1631216"/>
          </a:xfrm>
          <a:prstGeom prst="rect">
            <a:avLst/>
          </a:prstGeom>
        </p:spPr>
        <p:txBody>
          <a:bodyPr wrap="square">
            <a:spAutoFit/>
          </a:bodyPr>
          <a:lstStyle/>
          <a:p>
            <a:pPr algn="r"/>
            <a:r>
              <a:rPr lang="en-US" sz="2000" dirty="0">
                <a:solidFill>
                  <a:srgbClr val="000000"/>
                </a:solidFill>
                <a:latin typeface="Avenir Book" charset="0"/>
                <a:ea typeface="Avenir Book" charset="0"/>
                <a:cs typeface="Avenir Book" charset="0"/>
              </a:rPr>
              <a:t>There is no Latino here who is not concerned. You could be detained when you are getting in your car in the morning.”</a:t>
            </a:r>
            <a:endParaRPr lang="en-US" sz="2000" dirty="0">
              <a:latin typeface="Avenir Book" charset="0"/>
              <a:ea typeface="Avenir Book" charset="0"/>
              <a:cs typeface="Avenir Book" charset="0"/>
            </a:endParaRPr>
          </a:p>
        </p:txBody>
      </p:sp>
      <p:pic>
        <p:nvPicPr>
          <p:cNvPr id="4" name="Picture 3"/>
          <p:cNvPicPr>
            <a:picLocks noChangeAspect="1"/>
          </p:cNvPicPr>
          <p:nvPr/>
        </p:nvPicPr>
        <p:blipFill>
          <a:blip r:embed="rId3"/>
          <a:stretch>
            <a:fillRect/>
          </a:stretch>
        </p:blipFill>
        <p:spPr>
          <a:xfrm>
            <a:off x="679569" y="2351573"/>
            <a:ext cx="1429473" cy="1429473"/>
          </a:xfrm>
          <a:prstGeom prst="rect">
            <a:avLst/>
          </a:prstGeom>
        </p:spPr>
      </p:pic>
      <p:cxnSp>
        <p:nvCxnSpPr>
          <p:cNvPr id="10" name="Straight Connector 9"/>
          <p:cNvCxnSpPr/>
          <p:nvPr/>
        </p:nvCxnSpPr>
        <p:spPr>
          <a:xfrm>
            <a:off x="6826092" y="1532098"/>
            <a:ext cx="662757" cy="710"/>
          </a:xfrm>
          <a:prstGeom prst="line">
            <a:avLst/>
          </a:prstGeom>
          <a:ln w="57150" cmpd="sng">
            <a:solidFill>
              <a:srgbClr val="C734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4888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343545" y="2290212"/>
            <a:ext cx="4502552" cy="1754326"/>
          </a:xfrm>
          <a:prstGeom prst="rect">
            <a:avLst/>
          </a:prstGeom>
          <a:noFill/>
          <a:ln>
            <a:solidFill>
              <a:srgbClr val="C7346D"/>
            </a:solidFill>
            <a:prstDash val="sysDash"/>
          </a:ln>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9" name="Slide Number Placeholder 8"/>
          <p:cNvSpPr>
            <a:spLocks noGrp="1"/>
          </p:cNvSpPr>
          <p:nvPr>
            <p:ph type="sldNum" sz="quarter" idx="12"/>
          </p:nvPr>
        </p:nvSpPr>
        <p:spPr/>
        <p:txBody>
          <a:bodyPr/>
          <a:lstStyle/>
          <a:p>
            <a:fld id="{8A2E9DF3-A79D-5E4D-A414-51A060BE979E}" type="slidenum">
              <a:rPr lang="en-US" smtClean="0"/>
              <a:t>5</a:t>
            </a:fld>
            <a:endParaRPr lang="en-US" dirty="0"/>
          </a:p>
        </p:txBody>
      </p:sp>
      <p:sp>
        <p:nvSpPr>
          <p:cNvPr id="11" name="Text Placeholder 8"/>
          <p:cNvSpPr txBox="1">
            <a:spLocks/>
          </p:cNvSpPr>
          <p:nvPr/>
        </p:nvSpPr>
        <p:spPr>
          <a:xfrm>
            <a:off x="4139394" y="5277870"/>
            <a:ext cx="7739913" cy="1200913"/>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800" b="1" dirty="0">
                <a:latin typeface="Avenir Heavy" charset="0"/>
                <a:ea typeface="Avenir Heavy" charset="0"/>
                <a:cs typeface="Avenir Heavy" charset="0"/>
              </a:rPr>
              <a:t>Racism has increased.</a:t>
            </a:r>
          </a:p>
        </p:txBody>
      </p:sp>
      <p:sp>
        <p:nvSpPr>
          <p:cNvPr id="5" name="Text Placeholder 8"/>
          <p:cNvSpPr txBox="1">
            <a:spLocks/>
          </p:cNvSpPr>
          <p:nvPr/>
        </p:nvSpPr>
        <p:spPr>
          <a:xfrm>
            <a:off x="1204385" y="2230763"/>
            <a:ext cx="4413504" cy="51096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400" dirty="0">
                <a:latin typeface="Avenir Book" charset="0"/>
                <a:ea typeface="Avenir Book" charset="0"/>
                <a:cs typeface="Avenir Book" charset="0"/>
              </a:rPr>
              <a:t>All say racism towards Latinos is on the rise. </a:t>
            </a:r>
          </a:p>
          <a:p>
            <a:pPr>
              <a:spcBef>
                <a:spcPts val="0"/>
              </a:spcBef>
            </a:pP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Most feel that people are now more open about their racism</a:t>
            </a:r>
            <a:r>
              <a:rPr lang="mr-IN" sz="1400" dirty="0">
                <a:latin typeface="Avenir Book" charset="0"/>
                <a:ea typeface="Avenir Book" charset="0"/>
                <a:cs typeface="Avenir Book" charset="0"/>
              </a:rPr>
              <a:t>…</a:t>
            </a:r>
            <a:r>
              <a:rPr lang="en-US" sz="1400" dirty="0">
                <a:latin typeface="Avenir Book" charset="0"/>
                <a:ea typeface="Avenir Book" charset="0"/>
                <a:cs typeface="Avenir Book" charset="0"/>
              </a:rPr>
              <a:t> “Donald Trump has given them permission.”</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Some experience economic discrimination too. </a:t>
            </a:r>
          </a:p>
          <a:p>
            <a:pPr>
              <a:spcBef>
                <a:spcPts val="0"/>
              </a:spcBef>
            </a:pPr>
            <a:endParaRPr lang="en-US" sz="1600" dirty="0">
              <a:latin typeface="Avenir Book" charset="0"/>
              <a:ea typeface="Avenir Book" charset="0"/>
              <a:cs typeface="Avenir Book" charset="0"/>
            </a:endParaRPr>
          </a:p>
          <a:p>
            <a:pPr>
              <a:spcBef>
                <a:spcPts val="0"/>
              </a:spcBef>
            </a:pPr>
            <a:r>
              <a:rPr lang="en-US" sz="1400" dirty="0">
                <a:latin typeface="Avenir Book" charset="0"/>
                <a:ea typeface="Avenir Book" charset="0"/>
                <a:cs typeface="Avenir Book" charset="0"/>
              </a:rPr>
              <a:t>Some parents feel that conflict and discrimination within the Latino community has increased. </a:t>
            </a:r>
          </a:p>
          <a:p>
            <a:pPr>
              <a:spcBef>
                <a:spcPts val="0"/>
              </a:spcBef>
            </a:pPr>
            <a:endParaRPr lang="en-US" sz="1400" dirty="0">
              <a:latin typeface="Avenir Book" charset="0"/>
              <a:ea typeface="Avenir Book" charset="0"/>
              <a:cs typeface="Avenir Book" charset="0"/>
            </a:endParaRPr>
          </a:p>
        </p:txBody>
      </p:sp>
      <p:sp>
        <p:nvSpPr>
          <p:cNvPr id="3" name="Rectangle 2"/>
          <p:cNvSpPr/>
          <p:nvPr/>
        </p:nvSpPr>
        <p:spPr>
          <a:xfrm>
            <a:off x="914400" y="968718"/>
            <a:ext cx="9819500" cy="1015663"/>
          </a:xfrm>
          <a:prstGeom prst="rect">
            <a:avLst/>
          </a:prstGeom>
        </p:spPr>
        <p:txBody>
          <a:bodyPr wrap="square">
            <a:spAutoFit/>
          </a:bodyPr>
          <a:lstStyle/>
          <a:p>
            <a:pPr algn="r"/>
            <a:r>
              <a:rPr lang="en-US" sz="2000" dirty="0">
                <a:solidFill>
                  <a:srgbClr val="D51F81"/>
                </a:solidFill>
                <a:latin typeface="Avenir Book" charset="0"/>
                <a:ea typeface="Avenir Book" charset="0"/>
                <a:cs typeface="Avenir Book" charset="0"/>
              </a:rPr>
              <a:t>“I know Obama deported a lot of people but we didn’t see racism. Now, this president has opened up racism and everything is now distorted.”</a:t>
            </a:r>
          </a:p>
          <a:p>
            <a:pPr algn="r"/>
            <a:r>
              <a:rPr lang="en-US" sz="2000" dirty="0">
                <a:solidFill>
                  <a:srgbClr val="D51F81"/>
                </a:solidFill>
                <a:latin typeface="Avenir Book" charset="0"/>
                <a:ea typeface="Avenir Book" charset="0"/>
                <a:cs typeface="Avenir Book" charset="0"/>
              </a:rPr>
              <a:t> </a:t>
            </a:r>
            <a:endParaRPr lang="en-US" sz="2000" dirty="0">
              <a:solidFill>
                <a:srgbClr val="D51F81"/>
              </a:solidFill>
              <a:effectLst/>
              <a:latin typeface="Avenir Book" charset="0"/>
              <a:ea typeface="Avenir Book" charset="0"/>
              <a:cs typeface="Avenir Book" charset="0"/>
            </a:endParaRPr>
          </a:p>
        </p:txBody>
      </p:sp>
      <p:sp>
        <p:nvSpPr>
          <p:cNvPr id="4" name="TextBox 3"/>
          <p:cNvSpPr txBox="1"/>
          <p:nvPr/>
        </p:nvSpPr>
        <p:spPr>
          <a:xfrm>
            <a:off x="6515755" y="2412644"/>
            <a:ext cx="4218145" cy="1754326"/>
          </a:xfrm>
          <a:prstGeom prst="rect">
            <a:avLst/>
          </a:prstGeom>
          <a:noFill/>
        </p:spPr>
        <p:txBody>
          <a:bodyPr wrap="square" rtlCol="0">
            <a:spAutoFit/>
          </a:bodyPr>
          <a:lstStyle/>
          <a:p>
            <a:r>
              <a:rPr lang="en-US" sz="1200" dirty="0">
                <a:latin typeface="Avenir Book" charset="0"/>
              </a:rPr>
              <a:t>Words used to describe what it feels like to be an Latino immigrant currently:</a:t>
            </a:r>
          </a:p>
          <a:p>
            <a:endParaRPr lang="en-US" sz="1200" dirty="0">
              <a:latin typeface="Avenir Book" charset="0"/>
            </a:endParaRPr>
          </a:p>
          <a:p>
            <a:pPr lvl="1"/>
            <a:r>
              <a:rPr lang="en-US" sz="1200" i="1" dirty="0">
                <a:latin typeface="Avenir Book" charset="0"/>
                <a:ea typeface="Avenir Book" charset="0"/>
                <a:cs typeface="Avenir Book" charset="0"/>
              </a:rPr>
              <a:t>Frustrated			Terrorized</a:t>
            </a:r>
          </a:p>
          <a:p>
            <a:pPr lvl="1"/>
            <a:r>
              <a:rPr lang="en-US" sz="1200" i="1" dirty="0">
                <a:latin typeface="Avenir Book" charset="0"/>
                <a:ea typeface="Avenir Book" charset="0"/>
                <a:cs typeface="Avenir Book" charset="0"/>
              </a:rPr>
              <a:t>Anguished			Stressed</a:t>
            </a:r>
          </a:p>
          <a:p>
            <a:pPr lvl="1"/>
            <a:r>
              <a:rPr lang="en-US" sz="1200" i="1" dirty="0">
                <a:latin typeface="Avenir Book" charset="0"/>
                <a:ea typeface="Avenir Book" charset="0"/>
                <a:cs typeface="Avenir Book" charset="0"/>
              </a:rPr>
              <a:t>Sad				Discriminated against </a:t>
            </a:r>
          </a:p>
          <a:p>
            <a:pPr lvl="1"/>
            <a:r>
              <a:rPr lang="en-US" sz="1200" i="1" dirty="0">
                <a:latin typeface="Avenir Book" charset="0"/>
                <a:ea typeface="Avenir Book" charset="0"/>
                <a:cs typeface="Avenir Book" charset="0"/>
              </a:rPr>
              <a:t>Separated families		Rights violated</a:t>
            </a:r>
          </a:p>
          <a:p>
            <a:endParaRPr lang="en-US" sz="1200" i="1" dirty="0">
              <a:latin typeface="Avenir Book" charset="0"/>
            </a:endParaRPr>
          </a:p>
          <a:p>
            <a:endParaRPr lang="en-US" sz="1200" dirty="0">
              <a:latin typeface="Avenir Book" charset="0"/>
            </a:endParaRPr>
          </a:p>
        </p:txBody>
      </p:sp>
    </p:spTree>
    <p:extLst>
      <p:ext uri="{BB962C8B-B14F-4D97-AF65-F5344CB8AC3E}">
        <p14:creationId xmlns:p14="http://schemas.microsoft.com/office/powerpoint/2010/main" val="2877073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6</a:t>
            </a:fld>
            <a:endParaRPr lang="en-US" dirty="0"/>
          </a:p>
        </p:txBody>
      </p:sp>
      <p:sp>
        <p:nvSpPr>
          <p:cNvPr id="11" name="Text Placeholder 8"/>
          <p:cNvSpPr txBox="1">
            <a:spLocks/>
          </p:cNvSpPr>
          <p:nvPr/>
        </p:nvSpPr>
        <p:spPr>
          <a:xfrm>
            <a:off x="2204616" y="965141"/>
            <a:ext cx="8178929"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b="1" dirty="0">
                <a:latin typeface="Avenir Heavy" charset="0"/>
                <a:ea typeface="Avenir Heavy" charset="0"/>
                <a:cs typeface="Avenir Heavy" charset="0"/>
              </a:rPr>
              <a:t>“We must be ready to leave...”</a:t>
            </a:r>
            <a:endParaRPr lang="en-US" sz="1800" b="1" dirty="0">
              <a:latin typeface="Avenir Heavy" charset="0"/>
              <a:ea typeface="Avenir Heavy" charset="0"/>
              <a:cs typeface="Avenir Heavy" charset="0"/>
            </a:endParaRPr>
          </a:p>
        </p:txBody>
      </p:sp>
      <p:sp>
        <p:nvSpPr>
          <p:cNvPr id="12" name="TextBox 11"/>
          <p:cNvSpPr txBox="1"/>
          <p:nvPr/>
        </p:nvSpPr>
        <p:spPr>
          <a:xfrm>
            <a:off x="1249707" y="2249324"/>
            <a:ext cx="4699680" cy="3585597"/>
          </a:xfrm>
          <a:prstGeom prst="rect">
            <a:avLst/>
          </a:prstGeom>
          <a:noFill/>
        </p:spPr>
        <p:txBody>
          <a:bodyPr wrap="square" rtlCol="0">
            <a:spAutoFit/>
          </a:bodyPr>
          <a:lstStyle/>
          <a:p>
            <a:pPr marL="171450" indent="-171450">
              <a:buFont typeface="Arial" charset="0"/>
              <a:buChar char="•"/>
            </a:pPr>
            <a:r>
              <a:rPr lang="en-US" sz="1400" dirty="0">
                <a:latin typeface="Avenir Book" charset="0"/>
                <a:ea typeface="Avenir Book" charset="0"/>
                <a:cs typeface="Avenir Book" charset="0"/>
              </a:rPr>
              <a:t>Deportation concerns are very real for parents.</a:t>
            </a:r>
          </a:p>
          <a:p>
            <a:pPr marL="171450" indent="-171450">
              <a:buFont typeface="Arial" charset="0"/>
              <a:buChar char="•"/>
            </a:pPr>
            <a:endParaRPr lang="en-US" sz="1400" dirty="0">
              <a:latin typeface="Avenir Book" charset="0"/>
              <a:ea typeface="Avenir Book" charset="0"/>
              <a:cs typeface="Avenir Book" charset="0"/>
            </a:endParaRPr>
          </a:p>
          <a:p>
            <a:pPr marL="171450" indent="-171450">
              <a:buFont typeface="Arial" charset="0"/>
              <a:buChar char="•"/>
            </a:pPr>
            <a:r>
              <a:rPr lang="en-US" sz="1400" dirty="0">
                <a:latin typeface="Avenir Book" charset="0"/>
                <a:ea typeface="Avenir Book" charset="0"/>
                <a:cs typeface="Avenir Book" charset="0"/>
              </a:rPr>
              <a:t>They worry about what will happen to their children.</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marL="171450" indent="-171450">
              <a:spcAft>
                <a:spcPts val="600"/>
              </a:spcAft>
              <a:buFont typeface="Arial" charset="0"/>
              <a:buChar char="•"/>
            </a:pPr>
            <a:r>
              <a:rPr lang="en-US" sz="1400" dirty="0">
                <a:latin typeface="Avenir Book" charset="0"/>
                <a:ea typeface="Avenir Book" charset="0"/>
                <a:cs typeface="Avenir Book" charset="0"/>
              </a:rPr>
              <a:t>So they are making plans</a:t>
            </a:r>
            <a:r>
              <a:rPr lang="mr-IN" sz="1400" dirty="0">
                <a:latin typeface="Avenir Book" charset="0"/>
                <a:ea typeface="Avenir Book" charset="0"/>
                <a:cs typeface="Avenir Book" charset="0"/>
              </a:rPr>
              <a:t>…</a:t>
            </a:r>
            <a:endParaRPr lang="en-US" sz="1400" dirty="0">
              <a:latin typeface="Avenir Book" charset="0"/>
              <a:ea typeface="Avenir Book" charset="0"/>
              <a:cs typeface="Avenir Book" charset="0"/>
            </a:endParaRPr>
          </a:p>
          <a:p>
            <a:pPr marL="628650" lvl="1" indent="-171450">
              <a:spcBef>
                <a:spcPts val="600"/>
              </a:spcBef>
              <a:spcAft>
                <a:spcPts val="600"/>
              </a:spcAft>
              <a:buFont typeface="Arial" charset="0"/>
              <a:buChar char="•"/>
            </a:pPr>
            <a:r>
              <a:rPr lang="en-US" sz="1400" dirty="0">
                <a:latin typeface="Avenir Book" charset="0"/>
                <a:ea typeface="Avenir Book" charset="0"/>
                <a:cs typeface="Avenir Book" charset="0"/>
              </a:rPr>
              <a:t>Some are seeing attorneys to </a:t>
            </a:r>
            <a:r>
              <a:rPr lang="en-US" sz="1400" dirty="0" smtClean="0">
                <a:latin typeface="Avenir Book" charset="0"/>
                <a:ea typeface="Avenir Book" charset="0"/>
                <a:cs typeface="Avenir Book" charset="0"/>
              </a:rPr>
              <a:t>appoint </a:t>
            </a:r>
            <a:r>
              <a:rPr lang="en-US" sz="1400" dirty="0">
                <a:latin typeface="Avenir Book" charset="0"/>
                <a:ea typeface="Avenir Book" charset="0"/>
                <a:cs typeface="Avenir Book" charset="0"/>
              </a:rPr>
              <a:t>guardians for their children.</a:t>
            </a:r>
          </a:p>
          <a:p>
            <a:pPr marL="628650" lvl="1" indent="-171450">
              <a:spcBef>
                <a:spcPts val="600"/>
              </a:spcBef>
              <a:spcAft>
                <a:spcPts val="600"/>
              </a:spcAft>
              <a:buFont typeface="Arial" charset="0"/>
              <a:buChar char="•"/>
            </a:pPr>
            <a:r>
              <a:rPr lang="en-US" sz="1400" dirty="0">
                <a:latin typeface="Avenir Book" charset="0"/>
                <a:ea typeface="Avenir Book" charset="0"/>
                <a:cs typeface="Avenir Book" charset="0"/>
              </a:rPr>
              <a:t>Others are trying to get their children dual citizenship so they can return to Mexico.</a:t>
            </a:r>
          </a:p>
          <a:p>
            <a:pPr marL="628650" lvl="1" indent="-171450">
              <a:spcBef>
                <a:spcPts val="600"/>
              </a:spcBef>
              <a:spcAft>
                <a:spcPts val="600"/>
              </a:spcAft>
              <a:buFont typeface="Arial" charset="0"/>
              <a:buChar char="•"/>
            </a:pPr>
            <a:r>
              <a:rPr lang="en-US" sz="1400" dirty="0">
                <a:latin typeface="Avenir Book" charset="0"/>
                <a:ea typeface="Avenir Book" charset="0"/>
                <a:cs typeface="Avenir Book" charset="0"/>
              </a:rPr>
              <a:t>Many are saving money in case they need to leave quickly. </a:t>
            </a:r>
          </a:p>
          <a:p>
            <a:pPr marL="628650" lvl="1" indent="-171450">
              <a:spcBef>
                <a:spcPts val="600"/>
              </a:spcBef>
              <a:spcAft>
                <a:spcPts val="600"/>
              </a:spcAft>
              <a:buFont typeface="Arial" charset="0"/>
              <a:buChar char="•"/>
            </a:pPr>
            <a:r>
              <a:rPr lang="en-US" sz="1400" dirty="0">
                <a:latin typeface="Avenir Book" charset="0"/>
                <a:ea typeface="Avenir Book" charset="0"/>
                <a:cs typeface="Avenir Book" charset="0"/>
              </a:rPr>
              <a:t>Some are thinking of leaving. </a:t>
            </a:r>
          </a:p>
          <a:p>
            <a:pPr marL="171450" indent="-171450">
              <a:buFont typeface="Arial" charset="0"/>
              <a:buChar char="•"/>
            </a:pPr>
            <a:endParaRPr lang="en-US" sz="1400" dirty="0">
              <a:latin typeface="Avenir Book" charset="0"/>
              <a:ea typeface="Avenir Book" charset="0"/>
              <a:cs typeface="Avenir Book" charset="0"/>
            </a:endParaRPr>
          </a:p>
        </p:txBody>
      </p:sp>
      <p:sp>
        <p:nvSpPr>
          <p:cNvPr id="4" name="Rectangle 3"/>
          <p:cNvSpPr/>
          <p:nvPr/>
        </p:nvSpPr>
        <p:spPr>
          <a:xfrm>
            <a:off x="8092876" y="2249324"/>
            <a:ext cx="3130709" cy="1631216"/>
          </a:xfrm>
          <a:prstGeom prst="rect">
            <a:avLst/>
          </a:prstGeom>
        </p:spPr>
        <p:txBody>
          <a:bodyPr wrap="square">
            <a:spAutoFit/>
          </a:bodyPr>
          <a:lstStyle/>
          <a:p>
            <a:pPr algn="r"/>
            <a:r>
              <a:rPr lang="en-US" sz="2000" dirty="0">
                <a:solidFill>
                  <a:srgbClr val="000000"/>
                </a:solidFill>
                <a:latin typeface="Avenir Book" charset="0"/>
                <a:ea typeface="Avenir Book" charset="0"/>
                <a:cs typeface="Avenir Book" charset="0"/>
              </a:rPr>
              <a:t>We have seen attorneys. They say don’t speak if we are stopped. If we have a clean record, that’s better.”</a:t>
            </a:r>
            <a:endParaRPr lang="en-US" sz="2000" dirty="0">
              <a:latin typeface="Avenir Book" charset="0"/>
              <a:ea typeface="Avenir Book" charset="0"/>
              <a:cs typeface="Avenir Book" charset="0"/>
            </a:endParaRPr>
          </a:p>
        </p:txBody>
      </p:sp>
      <p:pic>
        <p:nvPicPr>
          <p:cNvPr id="6" name="Picture 5"/>
          <p:cNvPicPr>
            <a:picLocks noChangeAspect="1"/>
          </p:cNvPicPr>
          <p:nvPr/>
        </p:nvPicPr>
        <p:blipFill>
          <a:blip r:embed="rId3"/>
          <a:stretch>
            <a:fillRect/>
          </a:stretch>
        </p:blipFill>
        <p:spPr>
          <a:xfrm>
            <a:off x="6526314" y="2156936"/>
            <a:ext cx="1429473" cy="1429473"/>
          </a:xfrm>
          <a:prstGeom prst="rect">
            <a:avLst/>
          </a:prstGeom>
        </p:spPr>
      </p:pic>
    </p:spTree>
    <p:extLst>
      <p:ext uri="{BB962C8B-B14F-4D97-AF65-F5344CB8AC3E}">
        <p14:creationId xmlns:p14="http://schemas.microsoft.com/office/powerpoint/2010/main" val="1803826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7</a:t>
            </a:fld>
            <a:endParaRPr lang="en-US" dirty="0"/>
          </a:p>
        </p:txBody>
      </p:sp>
      <p:sp>
        <p:nvSpPr>
          <p:cNvPr id="11" name="Text Placeholder 8"/>
          <p:cNvSpPr txBox="1">
            <a:spLocks/>
          </p:cNvSpPr>
          <p:nvPr/>
        </p:nvSpPr>
        <p:spPr>
          <a:xfrm>
            <a:off x="968022" y="1556574"/>
            <a:ext cx="3754450"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b="1" dirty="0">
                <a:latin typeface="Avenir Heavy" charset="0"/>
                <a:ea typeface="Avenir Heavy" charset="0"/>
                <a:cs typeface="Avenir Heavy" charset="0"/>
              </a:rPr>
              <a:t>Most have changed their behavior to reduce risk.</a:t>
            </a:r>
            <a:endParaRPr lang="en-US" sz="1800" b="1" dirty="0">
              <a:latin typeface="Avenir Heavy" charset="0"/>
              <a:ea typeface="Avenir Heavy" charset="0"/>
              <a:cs typeface="Avenir Heavy" charset="0"/>
            </a:endParaRPr>
          </a:p>
        </p:txBody>
      </p:sp>
      <p:sp>
        <p:nvSpPr>
          <p:cNvPr id="7" name="Text Placeholder 8"/>
          <p:cNvSpPr txBox="1">
            <a:spLocks/>
          </p:cNvSpPr>
          <p:nvPr/>
        </p:nvSpPr>
        <p:spPr>
          <a:xfrm>
            <a:off x="5138509" y="1649171"/>
            <a:ext cx="5926889" cy="39276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Wingdings" charset="2"/>
              <a:buChar char="ü"/>
            </a:pPr>
            <a:r>
              <a:rPr lang="en-US" sz="1400" dirty="0">
                <a:latin typeface="Avenir Book" charset="0"/>
                <a:ea typeface="Avenir Book" charset="0"/>
                <a:cs typeface="Avenir Book" charset="0"/>
              </a:rPr>
              <a:t>They stay home.</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a:spcBef>
                <a:spcPts val="0"/>
              </a:spcBef>
              <a:buFont typeface="Wingdings" charset="2"/>
              <a:buChar char="ü"/>
            </a:pPr>
            <a:r>
              <a:rPr lang="en-US" sz="1400" dirty="0">
                <a:latin typeface="Avenir Book" charset="0"/>
                <a:ea typeface="Avenir Book" charset="0"/>
                <a:cs typeface="Avenir Book" charset="0"/>
              </a:rPr>
              <a:t>They travel as a family. </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a:spcBef>
                <a:spcPts val="0"/>
              </a:spcBef>
              <a:buFont typeface="Wingdings" charset="2"/>
              <a:buChar char="ü"/>
            </a:pPr>
            <a:r>
              <a:rPr lang="en-US" sz="1400" dirty="0">
                <a:latin typeface="Avenir Book" charset="0"/>
                <a:ea typeface="Avenir Book" charset="0"/>
                <a:cs typeface="Avenir Book" charset="0"/>
              </a:rPr>
              <a:t>They’ve stopped going to certain places where they feel exposed.</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a:spcBef>
                <a:spcPts val="0"/>
              </a:spcBef>
              <a:buFont typeface="Wingdings" charset="2"/>
              <a:buChar char="ü"/>
            </a:pPr>
            <a:r>
              <a:rPr lang="en-US" sz="1400" dirty="0">
                <a:latin typeface="Avenir Book" charset="0"/>
                <a:ea typeface="Avenir Book" charset="0"/>
                <a:cs typeface="Avenir Book" charset="0"/>
              </a:rPr>
              <a:t>They avoid places where Latinos congregate. </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a:spcBef>
                <a:spcPts val="0"/>
              </a:spcBef>
              <a:buFont typeface="Wingdings" charset="2"/>
              <a:buChar char="ü"/>
            </a:pPr>
            <a:r>
              <a:rPr lang="en-US" sz="1400" dirty="0">
                <a:latin typeface="Avenir Book" charset="0"/>
                <a:ea typeface="Avenir Book" charset="0"/>
                <a:cs typeface="Avenir Book" charset="0"/>
              </a:rPr>
              <a:t>One mother said she was enrolling in classes to be seen as “more worthy” of staying in the US.</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a:spcBef>
                <a:spcPts val="0"/>
              </a:spcBef>
              <a:buFont typeface="Wingdings" charset="2"/>
              <a:buChar char="ü"/>
            </a:pPr>
            <a:r>
              <a:rPr lang="en-US" sz="1400" dirty="0">
                <a:latin typeface="Avenir Book" charset="0"/>
                <a:ea typeface="Avenir Book" charset="0"/>
                <a:cs typeface="Avenir Book" charset="0"/>
              </a:rPr>
              <a:t>They are fixing broken tail lights or issues with their cars.</a:t>
            </a:r>
          </a:p>
          <a:p>
            <a:pPr>
              <a:spcBef>
                <a:spcPts val="0"/>
              </a:spcBef>
              <a:buFont typeface="Wingdings" charset="2"/>
              <a:buChar char="ü"/>
            </a:pPr>
            <a:endParaRPr lang="en-US" sz="1400" dirty="0">
              <a:latin typeface="Avenir Book" charset="0"/>
              <a:ea typeface="Avenir Book" charset="0"/>
              <a:cs typeface="Avenir Book" charset="0"/>
            </a:endParaRPr>
          </a:p>
          <a:p>
            <a:pPr>
              <a:spcBef>
                <a:spcPts val="0"/>
              </a:spcBef>
              <a:buFont typeface="Wingdings" charset="2"/>
              <a:buChar char="ü"/>
            </a:pPr>
            <a:r>
              <a:rPr lang="en-US" sz="1400" dirty="0">
                <a:latin typeface="Avenir Book" charset="0"/>
                <a:ea typeface="Avenir Book" charset="0"/>
                <a:cs typeface="Avenir Book" charset="0"/>
              </a:rPr>
              <a:t>Some are changing jobs or staying in jobs they want to leave. </a:t>
            </a:r>
          </a:p>
          <a:p>
            <a:pPr>
              <a:spcBef>
                <a:spcPts val="0"/>
              </a:spcBef>
              <a:buFont typeface="Wingdings" charset="2"/>
              <a:buChar char="ü"/>
            </a:pPr>
            <a:endParaRPr lang="en-US" sz="1400" dirty="0">
              <a:latin typeface="Avenir Book" charset="0"/>
              <a:ea typeface="Avenir Book" charset="0"/>
              <a:cs typeface="Avenir Book" charset="0"/>
            </a:endParaRPr>
          </a:p>
          <a:p>
            <a:pPr>
              <a:spcBef>
                <a:spcPts val="0"/>
              </a:spcBef>
              <a:buFont typeface="Wingdings" charset="2"/>
              <a:buChar char="ü"/>
            </a:pPr>
            <a:r>
              <a:rPr lang="en-US" sz="1400" dirty="0">
                <a:latin typeface="Avenir Book" charset="0"/>
                <a:ea typeface="Avenir Book" charset="0"/>
                <a:cs typeface="Avenir Book" charset="0"/>
              </a:rPr>
              <a:t>Owning anything flashy or any behavior that is too noticeable is seen as dangerous.</a:t>
            </a:r>
          </a:p>
        </p:txBody>
      </p:sp>
    </p:spTree>
    <p:extLst>
      <p:ext uri="{BB962C8B-B14F-4D97-AF65-F5344CB8AC3E}">
        <p14:creationId xmlns:p14="http://schemas.microsoft.com/office/powerpoint/2010/main" val="1149280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2E9DF3-A79D-5E4D-A414-51A060BE979E}" type="slidenum">
              <a:rPr lang="en-US" smtClean="0"/>
              <a:t>8</a:t>
            </a:fld>
            <a:endParaRPr lang="en-US" dirty="0"/>
          </a:p>
        </p:txBody>
      </p:sp>
      <p:sp>
        <p:nvSpPr>
          <p:cNvPr id="11" name="Text Placeholder 8"/>
          <p:cNvSpPr txBox="1">
            <a:spLocks/>
          </p:cNvSpPr>
          <p:nvPr/>
        </p:nvSpPr>
        <p:spPr>
          <a:xfrm>
            <a:off x="1234375" y="1094561"/>
            <a:ext cx="8178929"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2400" dirty="0">
              <a:latin typeface="Avenir Book" charset="0"/>
              <a:ea typeface="Avenir Book" charset="0"/>
              <a:cs typeface="Avenir Book" charset="0"/>
            </a:endParaRPr>
          </a:p>
        </p:txBody>
      </p:sp>
      <p:sp>
        <p:nvSpPr>
          <p:cNvPr id="2" name="Rectangle 1"/>
          <p:cNvSpPr/>
          <p:nvPr/>
        </p:nvSpPr>
        <p:spPr>
          <a:xfrm>
            <a:off x="6459829" y="1407984"/>
            <a:ext cx="4347198" cy="3785652"/>
          </a:xfrm>
          <a:prstGeom prst="rect">
            <a:avLst/>
          </a:prstGeom>
        </p:spPr>
        <p:txBody>
          <a:bodyPr wrap="square">
            <a:spAutoFit/>
          </a:bodyPr>
          <a:lstStyle/>
          <a:p>
            <a:pPr marL="285750" marR="0" lvl="0" indent="-285750">
              <a:spcBef>
                <a:spcPts val="0"/>
              </a:spcBef>
              <a:spcAft>
                <a:spcPts val="0"/>
              </a:spcAft>
              <a:buFont typeface="Arial" charset="0"/>
              <a:buChar char="•"/>
            </a:pPr>
            <a:r>
              <a:rPr lang="en-US" sz="1400" dirty="0">
                <a:latin typeface="Avenir Book" charset="0"/>
                <a:ea typeface="Avenir Book" charset="0"/>
                <a:cs typeface="Avenir Book" charset="0"/>
              </a:rPr>
              <a:t>They say their children are being negatively impacted by the anti-immigrant atmosphere.</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marL="285750" marR="0" lvl="0" indent="-285750">
              <a:spcBef>
                <a:spcPts val="0"/>
              </a:spcBef>
              <a:spcAft>
                <a:spcPts val="0"/>
              </a:spcAft>
              <a:buFont typeface="Arial" charset="0"/>
              <a:buChar char="•"/>
            </a:pPr>
            <a:r>
              <a:rPr lang="en-US" sz="1400" dirty="0">
                <a:latin typeface="Avenir Book" charset="0"/>
                <a:ea typeface="Avenir Book" charset="0"/>
                <a:cs typeface="Avenir Book" charset="0"/>
              </a:rPr>
              <a:t>Children have become fearful. They worry their parents will be taken away.</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marL="285750" marR="0" lvl="0" indent="-285750">
              <a:spcBef>
                <a:spcPts val="0"/>
              </a:spcBef>
              <a:spcAft>
                <a:spcPts val="0"/>
              </a:spcAft>
              <a:buFont typeface="Arial" charset="0"/>
              <a:buChar char="•"/>
            </a:pPr>
            <a:r>
              <a:rPr lang="en-US" sz="1400" dirty="0">
                <a:latin typeface="Avenir Book" charset="0"/>
                <a:ea typeface="Avenir Book" charset="0"/>
                <a:cs typeface="Avenir Book" charset="0"/>
              </a:rPr>
              <a:t>They have questions about their future.</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marL="285750" marR="0" lvl="0" indent="-285750">
              <a:spcBef>
                <a:spcPts val="0"/>
              </a:spcBef>
              <a:spcAft>
                <a:spcPts val="0"/>
              </a:spcAft>
              <a:buFont typeface="Arial" charset="0"/>
              <a:buChar char="•"/>
            </a:pPr>
            <a:r>
              <a:rPr lang="en-US" sz="1400" dirty="0">
                <a:latin typeface="Avenir Book" charset="0"/>
                <a:ea typeface="Avenir Book" charset="0"/>
                <a:cs typeface="Avenir Book" charset="0"/>
              </a:rPr>
              <a:t>Parents put on a brave face.</a:t>
            </a:r>
            <a:br>
              <a:rPr lang="en-US" sz="1400" dirty="0">
                <a:latin typeface="Avenir Book" charset="0"/>
                <a:ea typeface="Avenir Book" charset="0"/>
                <a:cs typeface="Avenir Book" charset="0"/>
              </a:rPr>
            </a:br>
            <a:endParaRPr lang="en-US" sz="1400" dirty="0">
              <a:latin typeface="Avenir Book" charset="0"/>
              <a:ea typeface="Avenir Book" charset="0"/>
              <a:cs typeface="Avenir Book" charset="0"/>
            </a:endParaRPr>
          </a:p>
          <a:p>
            <a:pPr marL="285750" marR="0" lvl="0" indent="-285750">
              <a:spcBef>
                <a:spcPts val="0"/>
              </a:spcBef>
              <a:spcAft>
                <a:spcPts val="0"/>
              </a:spcAft>
              <a:buFont typeface="Arial" charset="0"/>
              <a:buChar char="•"/>
            </a:pPr>
            <a:r>
              <a:rPr lang="en-US" sz="1400" dirty="0">
                <a:latin typeface="Avenir Book" charset="0"/>
                <a:ea typeface="Avenir Book" charset="0"/>
                <a:cs typeface="Avenir Book" charset="0"/>
              </a:rPr>
              <a:t>They shield their children as much as possible.</a:t>
            </a:r>
          </a:p>
          <a:p>
            <a:pPr marL="285750" marR="0" lvl="0" indent="-285750">
              <a:spcBef>
                <a:spcPts val="0"/>
              </a:spcBef>
              <a:spcAft>
                <a:spcPts val="0"/>
              </a:spcAft>
              <a:buFont typeface="Arial" charset="0"/>
              <a:buChar char="•"/>
            </a:pPr>
            <a:endParaRPr lang="en-US" sz="1400" dirty="0">
              <a:latin typeface="Avenir Book" charset="0"/>
              <a:ea typeface="Avenir Book" charset="0"/>
              <a:cs typeface="Avenir Book" charset="0"/>
            </a:endParaRPr>
          </a:p>
          <a:p>
            <a:pPr marL="285750" marR="0" lvl="0" indent="-285750">
              <a:spcBef>
                <a:spcPts val="0"/>
              </a:spcBef>
              <a:spcAft>
                <a:spcPts val="0"/>
              </a:spcAft>
              <a:buFont typeface="Arial" charset="0"/>
              <a:buChar char="•"/>
            </a:pPr>
            <a:r>
              <a:rPr lang="en-US" sz="1400" dirty="0">
                <a:latin typeface="Avenir Book" charset="0"/>
                <a:ea typeface="Avenir Book" charset="0"/>
                <a:cs typeface="Avenir Book" charset="0"/>
              </a:rPr>
              <a:t>Some children have been victims of harassment or bullying at school because of their ethnicity. </a:t>
            </a:r>
          </a:p>
          <a:p>
            <a:pPr marL="285750" marR="0" lvl="0" indent="-285750">
              <a:spcBef>
                <a:spcPts val="0"/>
              </a:spcBef>
              <a:spcAft>
                <a:spcPts val="0"/>
              </a:spcAft>
              <a:buFont typeface="Arial" charset="0"/>
              <a:buChar char="•"/>
            </a:pPr>
            <a:endParaRPr lang="en-US" sz="1400" dirty="0">
              <a:latin typeface="Avenir Book" charset="0"/>
              <a:ea typeface="Avenir Book" charset="0"/>
              <a:cs typeface="Avenir Book" charset="0"/>
            </a:endParaRPr>
          </a:p>
          <a:p>
            <a:pPr marL="285750" marR="0" lvl="0" indent="-285750">
              <a:spcBef>
                <a:spcPts val="0"/>
              </a:spcBef>
              <a:spcAft>
                <a:spcPts val="0"/>
              </a:spcAft>
              <a:buFont typeface="Arial" charset="0"/>
              <a:buChar char="•"/>
            </a:pPr>
            <a:endParaRPr lang="en-US" sz="1600" dirty="0">
              <a:latin typeface="Avenir Book" charset="0"/>
              <a:ea typeface="Avenir Book" charset="0"/>
              <a:cs typeface="Avenir Book" charset="0"/>
            </a:endParaRPr>
          </a:p>
          <a:p>
            <a:pPr marL="285750" marR="0" lvl="0" indent="-285750">
              <a:spcBef>
                <a:spcPts val="0"/>
              </a:spcBef>
              <a:spcAft>
                <a:spcPts val="0"/>
              </a:spcAft>
              <a:buFont typeface="Arial" charset="0"/>
              <a:buChar char="•"/>
            </a:pPr>
            <a:endParaRPr lang="en-US" sz="1400" dirty="0">
              <a:latin typeface="Avenir Book" charset="0"/>
              <a:ea typeface="Avenir Book" charset="0"/>
              <a:cs typeface="Avenir Book" charset="0"/>
            </a:endParaRPr>
          </a:p>
        </p:txBody>
      </p:sp>
      <p:sp>
        <p:nvSpPr>
          <p:cNvPr id="3" name="Rectangle 2"/>
          <p:cNvSpPr/>
          <p:nvPr/>
        </p:nvSpPr>
        <p:spPr>
          <a:xfrm>
            <a:off x="2441658" y="1423545"/>
            <a:ext cx="3333509" cy="1323439"/>
          </a:xfrm>
          <a:prstGeom prst="rect">
            <a:avLst/>
          </a:prstGeom>
        </p:spPr>
        <p:txBody>
          <a:bodyPr wrap="square">
            <a:spAutoFit/>
          </a:bodyPr>
          <a:lstStyle/>
          <a:p>
            <a:r>
              <a:rPr lang="en-US" sz="2000" dirty="0">
                <a:latin typeface="Avenir Book" charset="0"/>
                <a:ea typeface="Avenir Book" charset="0"/>
                <a:cs typeface="Avenir Book" charset="0"/>
              </a:rPr>
              <a:t>Children should not have to worry about this. This an adult problem, it is very sad and they are suffering.”</a:t>
            </a:r>
          </a:p>
        </p:txBody>
      </p:sp>
      <p:sp>
        <p:nvSpPr>
          <p:cNvPr id="4" name="TextBox 3"/>
          <p:cNvSpPr txBox="1"/>
          <p:nvPr/>
        </p:nvSpPr>
        <p:spPr>
          <a:xfrm>
            <a:off x="2441658" y="5284669"/>
            <a:ext cx="7158639" cy="523220"/>
          </a:xfrm>
          <a:prstGeom prst="rect">
            <a:avLst/>
          </a:prstGeom>
          <a:noFill/>
        </p:spPr>
        <p:txBody>
          <a:bodyPr wrap="square" rtlCol="0">
            <a:spAutoFit/>
          </a:bodyPr>
          <a:lstStyle/>
          <a:p>
            <a:pPr algn="r"/>
            <a:r>
              <a:rPr lang="en-US" sz="2800" b="1" dirty="0">
                <a:latin typeface="Avenir Heavy" charset="0"/>
                <a:ea typeface="Avenir Heavy" charset="0"/>
                <a:cs typeface="Avenir Heavy" charset="0"/>
              </a:rPr>
              <a:t>“My kids are afraid to answer the door.”</a:t>
            </a:r>
          </a:p>
        </p:txBody>
      </p:sp>
      <p:pic>
        <p:nvPicPr>
          <p:cNvPr id="14" name="Picture 13"/>
          <p:cNvPicPr>
            <a:picLocks noChangeAspect="1"/>
          </p:cNvPicPr>
          <p:nvPr/>
        </p:nvPicPr>
        <p:blipFill>
          <a:blip r:embed="rId3"/>
          <a:stretch>
            <a:fillRect/>
          </a:stretch>
        </p:blipFill>
        <p:spPr>
          <a:xfrm>
            <a:off x="850140" y="1317511"/>
            <a:ext cx="1429473" cy="1429473"/>
          </a:xfrm>
          <a:prstGeom prst="rect">
            <a:avLst/>
          </a:prstGeom>
        </p:spPr>
      </p:pic>
    </p:spTree>
    <p:extLst>
      <p:ext uri="{BB962C8B-B14F-4D97-AF65-F5344CB8AC3E}">
        <p14:creationId xmlns:p14="http://schemas.microsoft.com/office/powerpoint/2010/main" val="588252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Placeholder 8"/>
          <p:cNvSpPr txBox="1">
            <a:spLocks/>
          </p:cNvSpPr>
          <p:nvPr/>
        </p:nvSpPr>
        <p:spPr>
          <a:xfrm>
            <a:off x="3265789" y="4643348"/>
            <a:ext cx="8178929" cy="689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kumimoji="0" lang="en-US" sz="4000" b="1" u="none" strike="noStrike" kern="1200" cap="none" spc="0" normalizeH="0" baseline="0" noProof="0" dirty="0">
                <a:ln>
                  <a:noFill/>
                </a:ln>
                <a:effectLst/>
                <a:uLnTx/>
                <a:uFillTx/>
                <a:latin typeface="Avenir Heavy" charset="0"/>
                <a:ea typeface="Avenir Heavy" charset="0"/>
                <a:cs typeface="Avenir Heavy" charset="0"/>
              </a:rPr>
              <a:t>Government Programs + </a:t>
            </a:r>
          </a:p>
          <a:p>
            <a:pPr marL="0" marR="0" lvl="0" indent="0" algn="r" defTabSz="457200" rtl="0" eaLnBrk="1" fontAlgn="auto" latinLnBrk="0" hangingPunct="1">
              <a:lnSpc>
                <a:spcPct val="100000"/>
              </a:lnSpc>
              <a:spcBef>
                <a:spcPts val="0"/>
              </a:spcBef>
              <a:spcAft>
                <a:spcPts val="0"/>
              </a:spcAft>
              <a:buClrTx/>
              <a:buSzTx/>
              <a:buFont typeface="Arial"/>
              <a:buNone/>
              <a:tabLst/>
              <a:defRPr/>
            </a:pPr>
            <a:r>
              <a:rPr kumimoji="0" lang="en-US" sz="4000" b="1" u="none" strike="noStrike" kern="1200" cap="none" spc="0" normalizeH="0" baseline="0" noProof="0" dirty="0">
                <a:ln>
                  <a:noFill/>
                </a:ln>
                <a:effectLst/>
                <a:uLnTx/>
                <a:uFillTx/>
                <a:latin typeface="Avenir Heavy" charset="0"/>
                <a:ea typeface="Avenir Heavy" charset="0"/>
                <a:cs typeface="Avenir Heavy" charset="0"/>
              </a:rPr>
              <a:t>Summer </a:t>
            </a:r>
            <a:r>
              <a:rPr lang="en-US" sz="4000" b="1" dirty="0">
                <a:latin typeface="Avenir Heavy" charset="0"/>
                <a:ea typeface="Avenir Heavy" charset="0"/>
                <a:cs typeface="Avenir Heavy" charset="0"/>
              </a:rPr>
              <a:t>Meals</a:t>
            </a:r>
            <a:r>
              <a:rPr kumimoji="0" lang="en-US" sz="4000" b="1" u="none" strike="noStrike" kern="1200" cap="none" spc="0" normalizeH="0" baseline="0" noProof="0" dirty="0">
                <a:ln>
                  <a:noFill/>
                </a:ln>
                <a:effectLst/>
                <a:uLnTx/>
                <a:uFillTx/>
                <a:latin typeface="Avenir Heavy" charset="0"/>
                <a:ea typeface="Avenir Heavy" charset="0"/>
                <a:cs typeface="Avenir Heavy" charset="0"/>
              </a:rPr>
              <a:t>.</a:t>
            </a:r>
            <a:endParaRPr kumimoji="0" lang="en-US" sz="2800" b="1" u="none" strike="noStrike" kern="1200" cap="none" spc="0" normalizeH="0" baseline="0" noProof="0" dirty="0">
              <a:ln>
                <a:noFill/>
              </a:ln>
              <a:effectLst/>
              <a:uLnTx/>
              <a:uFillTx/>
              <a:latin typeface="Avenir Heavy" charset="0"/>
              <a:ea typeface="Avenir Heavy" charset="0"/>
              <a:cs typeface="Avenir Heavy" charset="0"/>
            </a:endParaRPr>
          </a:p>
        </p:txBody>
      </p:sp>
    </p:spTree>
    <p:extLst>
      <p:ext uri="{BB962C8B-B14F-4D97-AF65-F5344CB8AC3E}">
        <p14:creationId xmlns:p14="http://schemas.microsoft.com/office/powerpoint/2010/main" val="1567469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29352</TotalTime>
  <Words>1350</Words>
  <Application>Microsoft Macintosh PowerPoint</Application>
  <PresentationFormat>Widescreen</PresentationFormat>
  <Paragraphs>321</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Avenir Book</vt:lpstr>
      <vt:lpstr>Avenir Heavy</vt:lpstr>
      <vt:lpstr>Calibri</vt:lpstr>
      <vt:lpstr>Mangal</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Perry Undem</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 Health Reform Survey 2017</dc:title>
  <dc:creator>Kathleen Perry</dc:creator>
  <cp:lastModifiedBy>Microsoft Office User</cp:lastModifiedBy>
  <cp:revision>889</cp:revision>
  <cp:lastPrinted>2017-03-23T02:44:54Z</cp:lastPrinted>
  <dcterms:created xsi:type="dcterms:W3CDTF">2017-03-17T19:43:17Z</dcterms:created>
  <dcterms:modified xsi:type="dcterms:W3CDTF">2017-06-24T22:14:02Z</dcterms:modified>
</cp:coreProperties>
</file>