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65" r:id="rId4"/>
    <p:sldId id="266" r:id="rId5"/>
    <p:sldId id="267" r:id="rId6"/>
    <p:sldId id="268" r:id="rId7"/>
    <p:sldId id="258" r:id="rId8"/>
    <p:sldId id="260" r:id="rId9"/>
    <p:sldId id="261" r:id="rId10"/>
    <p:sldId id="263" r:id="rId11"/>
    <p:sldId id="269" r:id="rId12"/>
    <p:sldId id="262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4" autoAdjust="0"/>
    <p:restoredTop sz="94660" autoAdjust="0"/>
  </p:normalViewPr>
  <p:slideViewPr>
    <p:cSldViewPr snapToGrid="0">
      <p:cViewPr varScale="1">
        <p:scale>
          <a:sx n="85" d="100"/>
          <a:sy n="85" d="100"/>
        </p:scale>
        <p:origin x="150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278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47D3F4-85DD-41E5-BFC2-A4AF8F6DDDAD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F933133-0630-4DC0-AFFC-E8900B6A80F5}">
      <dgm:prSet/>
      <dgm:spPr/>
      <dgm:t>
        <a:bodyPr/>
        <a:lstStyle/>
        <a:p>
          <a:pPr algn="ctr"/>
          <a:r>
            <a:rPr lang="en-US" dirty="0"/>
            <a:t>Provided the taskforce a presentation by an immigration attorney from Legal Aid Society of San Diego so task force members are informed about current policy and it’s impact on those we serve.</a:t>
          </a:r>
        </a:p>
      </dgm:t>
    </dgm:pt>
    <dgm:pt modelId="{C7404DBF-7D85-4C01-8154-B762B14EB1AD}" type="parTrans" cxnId="{207D774A-594B-460A-A4CB-F2A9E2C9DAA4}">
      <dgm:prSet/>
      <dgm:spPr/>
      <dgm:t>
        <a:bodyPr/>
        <a:lstStyle/>
        <a:p>
          <a:endParaRPr lang="en-US"/>
        </a:p>
      </dgm:t>
    </dgm:pt>
    <dgm:pt modelId="{00E7BB1F-7E81-48EF-A485-5EF1E88DDF99}" type="sibTrans" cxnId="{207D774A-594B-460A-A4CB-F2A9E2C9DAA4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809B8856-559E-4B81-A159-86F79B0409A1}">
      <dgm:prSet/>
      <dgm:spPr/>
      <dgm:t>
        <a:bodyPr/>
        <a:lstStyle/>
        <a:p>
          <a:pPr algn="ctr"/>
          <a:r>
            <a:rPr lang="en-US" dirty="0"/>
            <a:t>Presented to the task force on the learnings from the focus groups to disseminate this information to as many people as possible. </a:t>
          </a:r>
        </a:p>
      </dgm:t>
    </dgm:pt>
    <dgm:pt modelId="{94CEF51E-1736-4177-A5FC-F07CBC7BF719}" type="parTrans" cxnId="{EA1EC9E2-C5AD-4FAA-8152-C9CF3C28E9A6}">
      <dgm:prSet/>
      <dgm:spPr/>
      <dgm:t>
        <a:bodyPr/>
        <a:lstStyle/>
        <a:p>
          <a:endParaRPr lang="en-US"/>
        </a:p>
      </dgm:t>
    </dgm:pt>
    <dgm:pt modelId="{CF3173A3-5019-4444-AB02-6DB261844E2D}" type="sibTrans" cxnId="{EA1EC9E2-C5AD-4FAA-8152-C9CF3C28E9A6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ABC7A5DE-4296-4DE3-AEC0-7EE2DD3C9BA7}" type="pres">
      <dgm:prSet presAssocID="{9947D3F4-85DD-41E5-BFC2-A4AF8F6DDDAD}" presName="Name0" presStyleCnt="0">
        <dgm:presLayoutVars>
          <dgm:animLvl val="lvl"/>
          <dgm:resizeHandles val="exact"/>
        </dgm:presLayoutVars>
      </dgm:prSet>
      <dgm:spPr/>
    </dgm:pt>
    <dgm:pt modelId="{C73809B8-233E-403C-9788-8E7320862F3C}" type="pres">
      <dgm:prSet presAssocID="{8F933133-0630-4DC0-AFFC-E8900B6A80F5}" presName="compositeNode" presStyleCnt="0">
        <dgm:presLayoutVars>
          <dgm:bulletEnabled val="1"/>
        </dgm:presLayoutVars>
      </dgm:prSet>
      <dgm:spPr/>
    </dgm:pt>
    <dgm:pt modelId="{1A99D60E-CD0E-4495-B45D-1BC51318BC45}" type="pres">
      <dgm:prSet presAssocID="{8F933133-0630-4DC0-AFFC-E8900B6A80F5}" presName="bgRect" presStyleLbl="bgAccFollowNode1" presStyleIdx="0" presStyleCnt="2"/>
      <dgm:spPr/>
    </dgm:pt>
    <dgm:pt modelId="{DDE6C3F5-FB4B-47F4-BAB7-84F02000AD5A}" type="pres">
      <dgm:prSet presAssocID="{00E7BB1F-7E81-48EF-A485-5EF1E88DDF99}" presName="sibTransNodeCircle" presStyleLbl="alignNode1" presStyleIdx="0" presStyleCnt="4">
        <dgm:presLayoutVars>
          <dgm:chMax val="0"/>
          <dgm:bulletEnabled/>
        </dgm:presLayoutVars>
      </dgm:prSet>
      <dgm:spPr/>
    </dgm:pt>
    <dgm:pt modelId="{D08F4BC9-2D60-4F89-99D6-00B4E7CC3189}" type="pres">
      <dgm:prSet presAssocID="{8F933133-0630-4DC0-AFFC-E8900B6A80F5}" presName="bottomLine" presStyleLbl="alignNode1" presStyleIdx="1" presStyleCnt="4">
        <dgm:presLayoutVars/>
      </dgm:prSet>
      <dgm:spPr/>
    </dgm:pt>
    <dgm:pt modelId="{725526ED-F10B-40B8-9833-6B755F8E724F}" type="pres">
      <dgm:prSet presAssocID="{8F933133-0630-4DC0-AFFC-E8900B6A80F5}" presName="nodeText" presStyleLbl="bgAccFollowNode1" presStyleIdx="0" presStyleCnt="2">
        <dgm:presLayoutVars>
          <dgm:bulletEnabled val="1"/>
        </dgm:presLayoutVars>
      </dgm:prSet>
      <dgm:spPr/>
    </dgm:pt>
    <dgm:pt modelId="{ED388C9D-1A86-4452-83B8-0E1B5B6F55B7}" type="pres">
      <dgm:prSet presAssocID="{00E7BB1F-7E81-48EF-A485-5EF1E88DDF99}" presName="sibTrans" presStyleCnt="0"/>
      <dgm:spPr/>
    </dgm:pt>
    <dgm:pt modelId="{43FF9518-786E-48DB-A228-A8D4710D3694}" type="pres">
      <dgm:prSet presAssocID="{809B8856-559E-4B81-A159-86F79B0409A1}" presName="compositeNode" presStyleCnt="0">
        <dgm:presLayoutVars>
          <dgm:bulletEnabled val="1"/>
        </dgm:presLayoutVars>
      </dgm:prSet>
      <dgm:spPr/>
    </dgm:pt>
    <dgm:pt modelId="{A6F6779D-9CA0-4D38-B8CC-29ADFA7B49A5}" type="pres">
      <dgm:prSet presAssocID="{809B8856-559E-4B81-A159-86F79B0409A1}" presName="bgRect" presStyleLbl="bgAccFollowNode1" presStyleIdx="1" presStyleCnt="2"/>
      <dgm:spPr/>
    </dgm:pt>
    <dgm:pt modelId="{208F9477-362E-4D47-8FC1-8979B8ED637B}" type="pres">
      <dgm:prSet presAssocID="{CF3173A3-5019-4444-AB02-6DB261844E2D}" presName="sibTransNodeCircle" presStyleLbl="alignNode1" presStyleIdx="2" presStyleCnt="4">
        <dgm:presLayoutVars>
          <dgm:chMax val="0"/>
          <dgm:bulletEnabled/>
        </dgm:presLayoutVars>
      </dgm:prSet>
      <dgm:spPr/>
    </dgm:pt>
    <dgm:pt modelId="{6A13C172-42D7-462D-B1F1-8A4387FABA70}" type="pres">
      <dgm:prSet presAssocID="{809B8856-559E-4B81-A159-86F79B0409A1}" presName="bottomLine" presStyleLbl="alignNode1" presStyleIdx="3" presStyleCnt="4">
        <dgm:presLayoutVars/>
      </dgm:prSet>
      <dgm:spPr/>
    </dgm:pt>
    <dgm:pt modelId="{28DA8D49-6E08-4AF5-A71D-939F48632C78}" type="pres">
      <dgm:prSet presAssocID="{809B8856-559E-4B81-A159-86F79B0409A1}" presName="nodeText" presStyleLbl="bgAccFollowNode1" presStyleIdx="1" presStyleCnt="2">
        <dgm:presLayoutVars>
          <dgm:bulletEnabled val="1"/>
        </dgm:presLayoutVars>
      </dgm:prSet>
      <dgm:spPr/>
    </dgm:pt>
  </dgm:ptLst>
  <dgm:cxnLst>
    <dgm:cxn modelId="{BF912246-CC52-415B-A5D4-D90BA5A8F128}" type="presOf" srcId="{CF3173A3-5019-4444-AB02-6DB261844E2D}" destId="{208F9477-362E-4D47-8FC1-8979B8ED637B}" srcOrd="0" destOrd="0" presId="urn:microsoft.com/office/officeart/2016/7/layout/BasicLinearProcessNumbered"/>
    <dgm:cxn modelId="{F2A8C398-CF2B-4351-94BF-775B07B80158}" type="presOf" srcId="{809B8856-559E-4B81-A159-86F79B0409A1}" destId="{28DA8D49-6E08-4AF5-A71D-939F48632C78}" srcOrd="1" destOrd="0" presId="urn:microsoft.com/office/officeart/2016/7/layout/BasicLinearProcessNumbered"/>
    <dgm:cxn modelId="{EA1EC9E2-C5AD-4FAA-8152-C9CF3C28E9A6}" srcId="{9947D3F4-85DD-41E5-BFC2-A4AF8F6DDDAD}" destId="{809B8856-559E-4B81-A159-86F79B0409A1}" srcOrd="1" destOrd="0" parTransId="{94CEF51E-1736-4177-A5FC-F07CBC7BF719}" sibTransId="{CF3173A3-5019-4444-AB02-6DB261844E2D}"/>
    <dgm:cxn modelId="{9A3DAA58-280D-479E-ADA5-8706617BEB73}" type="presOf" srcId="{9947D3F4-85DD-41E5-BFC2-A4AF8F6DDDAD}" destId="{ABC7A5DE-4296-4DE3-AEC0-7EE2DD3C9BA7}" srcOrd="0" destOrd="0" presId="urn:microsoft.com/office/officeart/2016/7/layout/BasicLinearProcessNumbered"/>
    <dgm:cxn modelId="{A70A1814-2D58-4C50-9762-7B9C486A2CA4}" type="presOf" srcId="{8F933133-0630-4DC0-AFFC-E8900B6A80F5}" destId="{725526ED-F10B-40B8-9833-6B755F8E724F}" srcOrd="1" destOrd="0" presId="urn:microsoft.com/office/officeart/2016/7/layout/BasicLinearProcessNumbered"/>
    <dgm:cxn modelId="{862AB6AD-5F29-4876-9650-E992818FD14F}" type="presOf" srcId="{00E7BB1F-7E81-48EF-A485-5EF1E88DDF99}" destId="{DDE6C3F5-FB4B-47F4-BAB7-84F02000AD5A}" srcOrd="0" destOrd="0" presId="urn:microsoft.com/office/officeart/2016/7/layout/BasicLinearProcessNumbered"/>
    <dgm:cxn modelId="{0952900E-4AED-4254-A6B8-99738F82C9E9}" type="presOf" srcId="{809B8856-559E-4B81-A159-86F79B0409A1}" destId="{A6F6779D-9CA0-4D38-B8CC-29ADFA7B49A5}" srcOrd="0" destOrd="0" presId="urn:microsoft.com/office/officeart/2016/7/layout/BasicLinearProcessNumbered"/>
    <dgm:cxn modelId="{48F32A9B-C068-41F5-AB55-872152D52282}" type="presOf" srcId="{8F933133-0630-4DC0-AFFC-E8900B6A80F5}" destId="{1A99D60E-CD0E-4495-B45D-1BC51318BC45}" srcOrd="0" destOrd="0" presId="urn:microsoft.com/office/officeart/2016/7/layout/BasicLinearProcessNumbered"/>
    <dgm:cxn modelId="{207D774A-594B-460A-A4CB-F2A9E2C9DAA4}" srcId="{9947D3F4-85DD-41E5-BFC2-A4AF8F6DDDAD}" destId="{8F933133-0630-4DC0-AFFC-E8900B6A80F5}" srcOrd="0" destOrd="0" parTransId="{C7404DBF-7D85-4C01-8154-B762B14EB1AD}" sibTransId="{00E7BB1F-7E81-48EF-A485-5EF1E88DDF99}"/>
    <dgm:cxn modelId="{8FB24993-EE22-4CE3-B12C-65F64E91F2D6}" type="presParOf" srcId="{ABC7A5DE-4296-4DE3-AEC0-7EE2DD3C9BA7}" destId="{C73809B8-233E-403C-9788-8E7320862F3C}" srcOrd="0" destOrd="0" presId="urn:microsoft.com/office/officeart/2016/7/layout/BasicLinearProcessNumbered"/>
    <dgm:cxn modelId="{5302142B-DC04-4ACC-8EB0-6807938C0AB4}" type="presParOf" srcId="{C73809B8-233E-403C-9788-8E7320862F3C}" destId="{1A99D60E-CD0E-4495-B45D-1BC51318BC45}" srcOrd="0" destOrd="0" presId="urn:microsoft.com/office/officeart/2016/7/layout/BasicLinearProcessNumbered"/>
    <dgm:cxn modelId="{ED06086B-1170-4988-BA5D-610F161C57E1}" type="presParOf" srcId="{C73809B8-233E-403C-9788-8E7320862F3C}" destId="{DDE6C3F5-FB4B-47F4-BAB7-84F02000AD5A}" srcOrd="1" destOrd="0" presId="urn:microsoft.com/office/officeart/2016/7/layout/BasicLinearProcessNumbered"/>
    <dgm:cxn modelId="{493EBCED-F1AF-43F0-A152-5151893163CF}" type="presParOf" srcId="{C73809B8-233E-403C-9788-8E7320862F3C}" destId="{D08F4BC9-2D60-4F89-99D6-00B4E7CC3189}" srcOrd="2" destOrd="0" presId="urn:microsoft.com/office/officeart/2016/7/layout/BasicLinearProcessNumbered"/>
    <dgm:cxn modelId="{C6E6E9F4-2ABD-4456-9222-624A8471C2AB}" type="presParOf" srcId="{C73809B8-233E-403C-9788-8E7320862F3C}" destId="{725526ED-F10B-40B8-9833-6B755F8E724F}" srcOrd="3" destOrd="0" presId="urn:microsoft.com/office/officeart/2016/7/layout/BasicLinearProcessNumbered"/>
    <dgm:cxn modelId="{4D6D53FB-12C4-413B-A20B-0776CED6FCC8}" type="presParOf" srcId="{ABC7A5DE-4296-4DE3-AEC0-7EE2DD3C9BA7}" destId="{ED388C9D-1A86-4452-83B8-0E1B5B6F55B7}" srcOrd="1" destOrd="0" presId="urn:microsoft.com/office/officeart/2016/7/layout/BasicLinearProcessNumbered"/>
    <dgm:cxn modelId="{D3A4D7BA-1F6B-498C-8547-617CD3374D9D}" type="presParOf" srcId="{ABC7A5DE-4296-4DE3-AEC0-7EE2DD3C9BA7}" destId="{43FF9518-786E-48DB-A228-A8D4710D3694}" srcOrd="2" destOrd="0" presId="urn:microsoft.com/office/officeart/2016/7/layout/BasicLinearProcessNumbered"/>
    <dgm:cxn modelId="{0A57B10D-0940-4AFA-841A-D82CD2E96AAA}" type="presParOf" srcId="{43FF9518-786E-48DB-A228-A8D4710D3694}" destId="{A6F6779D-9CA0-4D38-B8CC-29ADFA7B49A5}" srcOrd="0" destOrd="0" presId="urn:microsoft.com/office/officeart/2016/7/layout/BasicLinearProcessNumbered"/>
    <dgm:cxn modelId="{39C2AB8B-61D4-4963-BE68-BD5F78F13D4E}" type="presParOf" srcId="{43FF9518-786E-48DB-A228-A8D4710D3694}" destId="{208F9477-362E-4D47-8FC1-8979B8ED637B}" srcOrd="1" destOrd="0" presId="urn:microsoft.com/office/officeart/2016/7/layout/BasicLinearProcessNumbered"/>
    <dgm:cxn modelId="{41C79F46-D5E5-44A2-975F-36F83609E937}" type="presParOf" srcId="{43FF9518-786E-48DB-A228-A8D4710D3694}" destId="{6A13C172-42D7-462D-B1F1-8A4387FABA70}" srcOrd="2" destOrd="0" presId="urn:microsoft.com/office/officeart/2016/7/layout/BasicLinearProcessNumbered"/>
    <dgm:cxn modelId="{CD0EDB56-67FB-4322-8FD8-0C45759F5D5C}" type="presParOf" srcId="{43FF9518-786E-48DB-A228-A8D4710D3694}" destId="{28DA8D49-6E08-4AF5-A71D-939F48632C78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99D60E-CD0E-4495-B45D-1BC51318BC45}">
      <dsp:nvSpPr>
        <dsp:cNvPr id="0" name=""/>
        <dsp:cNvSpPr/>
      </dsp:nvSpPr>
      <dsp:spPr>
        <a:xfrm>
          <a:off x="1330" y="0"/>
          <a:ext cx="5189436" cy="361924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4589" tIns="330200" rIns="404589" bIns="330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Provided the taskforce a presentation by an immigration attorney from Legal Aid Society of San Diego so task force members are informed about current policy and it’s impact on those we serve.</a:t>
          </a:r>
        </a:p>
      </dsp:txBody>
      <dsp:txXfrm>
        <a:off x="1330" y="1375311"/>
        <a:ext cx="5189436" cy="2171545"/>
      </dsp:txXfrm>
    </dsp:sp>
    <dsp:sp modelId="{DDE6C3F5-FB4B-47F4-BAB7-84F02000AD5A}">
      <dsp:nvSpPr>
        <dsp:cNvPr id="0" name=""/>
        <dsp:cNvSpPr/>
      </dsp:nvSpPr>
      <dsp:spPr>
        <a:xfrm>
          <a:off x="2053162" y="361924"/>
          <a:ext cx="1085772" cy="108577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651" tIns="12700" rIns="84651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2212170" y="520932"/>
        <a:ext cx="767756" cy="767756"/>
      </dsp:txXfrm>
    </dsp:sp>
    <dsp:sp modelId="{D08F4BC9-2D60-4F89-99D6-00B4E7CC3189}">
      <dsp:nvSpPr>
        <dsp:cNvPr id="0" name=""/>
        <dsp:cNvSpPr/>
      </dsp:nvSpPr>
      <dsp:spPr>
        <a:xfrm>
          <a:off x="1330" y="3619170"/>
          <a:ext cx="5189436" cy="72"/>
        </a:xfrm>
        <a:prstGeom prst="rect">
          <a:avLst/>
        </a:prstGeom>
        <a:solidFill>
          <a:schemeClr val="accent2">
            <a:hueOff val="13013"/>
            <a:satOff val="-8959"/>
            <a:lumOff val="-2288"/>
            <a:alphaOff val="0"/>
          </a:schemeClr>
        </a:solidFill>
        <a:ln w="15875" cap="flat" cmpd="sng" algn="ctr">
          <a:solidFill>
            <a:schemeClr val="accent2">
              <a:hueOff val="13013"/>
              <a:satOff val="-8959"/>
              <a:lumOff val="-22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F6779D-9CA0-4D38-B8CC-29ADFA7B49A5}">
      <dsp:nvSpPr>
        <dsp:cNvPr id="0" name=""/>
        <dsp:cNvSpPr/>
      </dsp:nvSpPr>
      <dsp:spPr>
        <a:xfrm>
          <a:off x="5709710" y="0"/>
          <a:ext cx="5189436" cy="3619242"/>
        </a:xfrm>
        <a:prstGeom prst="rect">
          <a:avLst/>
        </a:prstGeom>
        <a:solidFill>
          <a:schemeClr val="accent2">
            <a:tint val="40000"/>
            <a:alpha val="90000"/>
            <a:hueOff val="247198"/>
            <a:satOff val="-23816"/>
            <a:lumOff val="-2511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247198"/>
              <a:satOff val="-23816"/>
              <a:lumOff val="-25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4589" tIns="330200" rIns="404589" bIns="330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Presented to the task force on the learnings from the focus groups to disseminate this information to as many people as possible. </a:t>
          </a:r>
        </a:p>
      </dsp:txBody>
      <dsp:txXfrm>
        <a:off x="5709710" y="1375311"/>
        <a:ext cx="5189436" cy="2171545"/>
      </dsp:txXfrm>
    </dsp:sp>
    <dsp:sp modelId="{208F9477-362E-4D47-8FC1-8979B8ED637B}">
      <dsp:nvSpPr>
        <dsp:cNvPr id="0" name=""/>
        <dsp:cNvSpPr/>
      </dsp:nvSpPr>
      <dsp:spPr>
        <a:xfrm>
          <a:off x="7761542" y="361924"/>
          <a:ext cx="1085772" cy="1085772"/>
        </a:xfrm>
        <a:prstGeom prst="ellipse">
          <a:avLst/>
        </a:prstGeom>
        <a:solidFill>
          <a:schemeClr val="accent2">
            <a:hueOff val="26025"/>
            <a:satOff val="-17917"/>
            <a:lumOff val="-4575"/>
            <a:alphaOff val="0"/>
          </a:schemeClr>
        </a:solidFill>
        <a:ln w="15875" cap="flat" cmpd="sng" algn="ctr">
          <a:solidFill>
            <a:schemeClr val="accent2">
              <a:hueOff val="26025"/>
              <a:satOff val="-17917"/>
              <a:lumOff val="-45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651" tIns="12700" rIns="84651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7920550" y="520932"/>
        <a:ext cx="767756" cy="767756"/>
      </dsp:txXfrm>
    </dsp:sp>
    <dsp:sp modelId="{6A13C172-42D7-462D-B1F1-8A4387FABA70}">
      <dsp:nvSpPr>
        <dsp:cNvPr id="0" name=""/>
        <dsp:cNvSpPr/>
      </dsp:nvSpPr>
      <dsp:spPr>
        <a:xfrm>
          <a:off x="5709710" y="3619170"/>
          <a:ext cx="5189436" cy="72"/>
        </a:xfrm>
        <a:prstGeom prst="rect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accent2">
              <a:hueOff val="39038"/>
              <a:satOff val="-26876"/>
              <a:lumOff val="-6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 xmlns="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024728-201C-467A-A8BE-4C3D9D1FD4AD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212B01-6036-4FBC-B03D-5AB3C8C51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9436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F3141-EE8C-463D-A36C-07802282E0DB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DA4653-B461-4E78-985B-E14B11411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765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Jenny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A4653-B461-4E78-985B-E14B114111F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6656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Jenny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A4653-B461-4E78-985B-E14B114111F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844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Jenny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A4653-B461-4E78-985B-E14B114111F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88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Robin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A4653-B461-4E78-985B-E14B114111F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7154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Robin and Jenny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A4653-B461-4E78-985B-E14B114111F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490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Jenny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A4653-B461-4E78-985B-E14B114111F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699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Jenny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A4653-B461-4E78-985B-E14B114111F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140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Robin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A4653-B461-4E78-985B-E14B114111F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522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Robin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A4653-B461-4E78-985B-E14B114111F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8391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Robin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A4653-B461-4E78-985B-E14B114111F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639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Robin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A4653-B461-4E78-985B-E14B114111F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179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Jenny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A4653-B461-4E78-985B-E14B114111F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709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Jenny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A4653-B461-4E78-985B-E14B114111F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184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6/21/2017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6/21/2017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6/21/2017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6/21/2017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6/21/2017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accent3"/>
          </a:solid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6/21/2017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433450" y="253513"/>
            <a:ext cx="1779033" cy="6147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Addressing Immigration Concerns at Summer Meal sites in San Diego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Robin </a:t>
            </a:r>
            <a:r>
              <a:rPr lang="en-US" dirty="0" err="1"/>
              <a:t>mcnulty</a:t>
            </a:r>
            <a:r>
              <a:rPr lang="en-US" dirty="0"/>
              <a:t>, san </a:t>
            </a:r>
            <a:r>
              <a:rPr lang="en-US" dirty="0" err="1"/>
              <a:t>diego</a:t>
            </a:r>
            <a:r>
              <a:rPr lang="en-US" dirty="0"/>
              <a:t> hunger coalition </a:t>
            </a:r>
          </a:p>
          <a:p>
            <a:r>
              <a:rPr lang="en-US" dirty="0"/>
              <a:t>Jennifer </a:t>
            </a:r>
            <a:r>
              <a:rPr lang="en-US" dirty="0" err="1"/>
              <a:t>seneor</a:t>
            </a:r>
            <a:r>
              <a:rPr lang="en-US" dirty="0"/>
              <a:t>, san </a:t>
            </a:r>
            <a:r>
              <a:rPr lang="en-US" dirty="0" err="1"/>
              <a:t>diego</a:t>
            </a:r>
            <a:r>
              <a:rPr lang="en-US" dirty="0"/>
              <a:t> hunger coalition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7412" y="303427"/>
            <a:ext cx="2636662" cy="91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381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EA1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4482" y="675960"/>
            <a:ext cx="4253445" cy="5506079"/>
          </a:xfrm>
          <a:prstGeom prst="rect">
            <a:avLst/>
          </a:prstGeom>
        </p:spPr>
      </p:pic>
      <p:sp>
        <p:nvSpPr>
          <p:cNvPr id="3" name="Arrow: Right 2"/>
          <p:cNvSpPr/>
          <p:nvPr/>
        </p:nvSpPr>
        <p:spPr>
          <a:xfrm>
            <a:off x="1215483" y="3423424"/>
            <a:ext cx="2676292" cy="379142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/>
          <p:cNvSpPr/>
          <p:nvPr/>
        </p:nvSpPr>
        <p:spPr>
          <a:xfrm rot="857187">
            <a:off x="1072793" y="5062573"/>
            <a:ext cx="2676292" cy="379142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173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4196" y="642845"/>
            <a:ext cx="4183839" cy="546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373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draw of summer meal 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Emphasizing to the Summer Meal Task Force the importance of educational and physical activities.</a:t>
            </a:r>
          </a:p>
          <a:p>
            <a:endParaRPr lang="en-US" sz="2400" dirty="0"/>
          </a:p>
          <a:p>
            <a:r>
              <a:rPr lang="en-US" sz="2400" dirty="0"/>
              <a:t>Working with the City of Oceanside and Oceanside Unified School District to conduct a Summer Meal kick-off: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1800" dirty="0"/>
              <a:t>Educational activities &amp; physical activities including a bounce house, entertainment, DJ, fire department, library bookmobile, etc. 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1800" dirty="0"/>
              <a:t>Promotes interest about summer meal sites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1800" dirty="0"/>
              <a:t>Connects partners to summer meal sites so they may be able to offer activities at sites throughout the summer </a:t>
            </a:r>
          </a:p>
        </p:txBody>
      </p:sp>
    </p:spTree>
    <p:extLst>
      <p:ext uri="{BB962C8B-B14F-4D97-AF65-F5344CB8AC3E}">
        <p14:creationId xmlns:p14="http://schemas.microsoft.com/office/powerpoint/2010/main" val="3093307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97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5375" y="697572"/>
            <a:ext cx="7283807" cy="54628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0586433">
            <a:off x="793960" y="1042029"/>
            <a:ext cx="262446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chemeClr val="tx2"/>
                </a:solidFill>
              </a:rPr>
              <a:t>Thank you!</a:t>
            </a:r>
          </a:p>
          <a:p>
            <a:pPr algn="ctr"/>
            <a:endParaRPr lang="en-US" sz="3500" b="1" dirty="0">
              <a:solidFill>
                <a:schemeClr val="tx2"/>
              </a:solidFill>
            </a:endParaRPr>
          </a:p>
          <a:p>
            <a:pPr algn="ctr"/>
            <a:r>
              <a:rPr lang="en-US" sz="3500" b="1" dirty="0">
                <a:solidFill>
                  <a:schemeClr val="tx2"/>
                </a:solidFill>
              </a:rPr>
              <a:t>Questions?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1325" y="3920685"/>
            <a:ext cx="3189735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Robin McNulty</a:t>
            </a:r>
          </a:p>
          <a:p>
            <a:pPr algn="ctr"/>
            <a:r>
              <a:rPr lang="en-US" sz="2000" b="1" dirty="0">
                <a:solidFill>
                  <a:schemeClr val="tx2"/>
                </a:solidFill>
              </a:rPr>
              <a:t>Director of </a:t>
            </a:r>
          </a:p>
          <a:p>
            <a:pPr algn="ctr"/>
            <a:r>
              <a:rPr lang="en-US" sz="2000" b="1" dirty="0">
                <a:solidFill>
                  <a:schemeClr val="tx2"/>
                </a:solidFill>
              </a:rPr>
              <a:t>School Meals Program</a:t>
            </a:r>
          </a:p>
          <a:p>
            <a:pPr algn="ctr"/>
            <a:r>
              <a:rPr lang="en-US" sz="2000" b="1" dirty="0">
                <a:solidFill>
                  <a:schemeClr val="tx2"/>
                </a:solidFill>
              </a:rPr>
              <a:t>619-501-7917 ex. 104</a:t>
            </a:r>
          </a:p>
          <a:p>
            <a:pPr algn="ctr"/>
            <a:r>
              <a:rPr lang="en-US" sz="2000" b="1" dirty="0">
                <a:solidFill>
                  <a:schemeClr val="tx2"/>
                </a:solidFill>
              </a:rPr>
              <a:t>robin@sdhunger.org</a:t>
            </a:r>
          </a:p>
        </p:txBody>
      </p:sp>
    </p:spTree>
    <p:extLst>
      <p:ext uri="{BB962C8B-B14F-4D97-AF65-F5344CB8AC3E}">
        <p14:creationId xmlns:p14="http://schemas.microsoft.com/office/powerpoint/2010/main" val="2743813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importance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Partners reporting drop in numbers at food programs and that clients are expressing fear.</a:t>
            </a:r>
          </a:p>
          <a:p>
            <a:endParaRPr lang="en-US" sz="2200" dirty="0"/>
          </a:p>
          <a:p>
            <a:pPr marL="0" indent="0">
              <a:buNone/>
            </a:pPr>
            <a:r>
              <a:rPr lang="en-US" sz="2200" dirty="0"/>
              <a:t>A very difficult and complex situation</a:t>
            </a:r>
            <a:r>
              <a:rPr lang="en-US" sz="2200" b="1" dirty="0"/>
              <a:t>—</a:t>
            </a:r>
            <a:r>
              <a:rPr lang="en-US" sz="2200" dirty="0"/>
              <a:t>many are not sure what to do.</a:t>
            </a:r>
          </a:p>
          <a:p>
            <a:endParaRPr lang="en-US" sz="2200" dirty="0"/>
          </a:p>
          <a:p>
            <a:pPr marL="0" indent="0">
              <a:buNone/>
            </a:pPr>
            <a:r>
              <a:rPr lang="en-US" sz="2200" dirty="0"/>
              <a:t>San Diego has a high population of undocumented individuals: 207,000 individuals </a:t>
            </a:r>
          </a:p>
          <a:p>
            <a:endParaRPr lang="en-US" sz="2200" dirty="0"/>
          </a:p>
          <a:p>
            <a:pPr marL="0" indent="0">
              <a:buNone/>
            </a:pPr>
            <a:r>
              <a:rPr lang="en-US" sz="2200" dirty="0"/>
              <a:t>ICE has a presence in San Diego and is arresting individuals for detainment/deportation. </a:t>
            </a:r>
          </a:p>
        </p:txBody>
      </p:sp>
    </p:spTree>
    <p:extLst>
      <p:ext uri="{BB962C8B-B14F-4D97-AF65-F5344CB8AC3E}">
        <p14:creationId xmlns:p14="http://schemas.microsoft.com/office/powerpoint/2010/main" val="3009083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6166" y="858982"/>
            <a:ext cx="9269245" cy="1550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2576" y="3297381"/>
            <a:ext cx="8896426" cy="178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367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Focus group learning &amp;</a:t>
            </a:r>
            <a:br>
              <a:rPr lang="en-US" sz="5000" dirty="0"/>
            </a:br>
            <a:r>
              <a:rPr lang="en-US" sz="5000" dirty="0"/>
              <a:t>integration into practice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7412" y="303427"/>
            <a:ext cx="2636662" cy="91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11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Summer Meals Task Force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500" dirty="0"/>
          </a:p>
          <a:p>
            <a:r>
              <a:rPr lang="en-US" sz="2500" dirty="0"/>
              <a:t>The Summer Meals Task Force is facilitated by the San Diego Hunger Coalition and a resource for starting new summer meal sites and improving existing sites. It’s goal is to increase participation in summer meals countywide.</a:t>
            </a:r>
          </a:p>
          <a:p>
            <a:endParaRPr lang="en-US" sz="2500" dirty="0"/>
          </a:p>
          <a:p>
            <a:endParaRPr lang="en-US" sz="2500" dirty="0"/>
          </a:p>
          <a:p>
            <a:r>
              <a:rPr lang="en-US" sz="2500" dirty="0"/>
              <a:t>25 partners in the task force </a:t>
            </a:r>
          </a:p>
        </p:txBody>
      </p:sp>
    </p:spTree>
    <p:extLst>
      <p:ext uri="{BB962C8B-B14F-4D97-AF65-F5344CB8AC3E}">
        <p14:creationId xmlns:p14="http://schemas.microsoft.com/office/powerpoint/2010/main" val="2667547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252936"/>
            <a:ext cx="10058400" cy="102871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Immigration education for the task force	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1694177"/>
              </p:ext>
            </p:extLst>
          </p:nvPr>
        </p:nvGraphicFramePr>
        <p:xfrm>
          <a:off x="643466" y="643467"/>
          <a:ext cx="10900477" cy="3619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78501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Recruitment and promotion of sites conducive to the immigrant community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Families expressed that YMCAs and schools were trusted locations.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San Diego Hunger Coalition is working with school districts and the YMCA to add more Summer Meal sites.</a:t>
            </a:r>
          </a:p>
          <a:p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/>
              <a:t>Adding a summer meal site at a Youth Center in National City that is sponsored by the </a:t>
            </a:r>
            <a:r>
              <a:rPr lang="en-US" sz="1800" dirty="0" err="1"/>
              <a:t>Southbay</a:t>
            </a:r>
            <a:r>
              <a:rPr lang="en-US" sz="1800" dirty="0"/>
              <a:t> Union School District. Meals will be served indoors at the recreational facility.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/>
              <a:t>New YMCA site located in North County.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816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Messaging to the community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500" dirty="0"/>
              <a:t>No registration &amp; no sign-ups + </a:t>
            </a:r>
          </a:p>
          <a:p>
            <a:pPr algn="ctr"/>
            <a:r>
              <a:rPr lang="en-US" sz="3500" dirty="0"/>
              <a:t>All children are welcome!</a:t>
            </a:r>
          </a:p>
          <a:p>
            <a:endParaRPr lang="en-US" sz="3500" dirty="0"/>
          </a:p>
          <a:p>
            <a:pPr algn="ctr"/>
            <a:r>
              <a:rPr lang="en-US" sz="3500" dirty="0"/>
              <a:t>= </a:t>
            </a:r>
          </a:p>
          <a:p>
            <a:pPr algn="ctr"/>
            <a:endParaRPr lang="en-US" sz="3500" dirty="0"/>
          </a:p>
          <a:p>
            <a:pPr algn="ctr"/>
            <a:r>
              <a:rPr lang="en-US" sz="3500" dirty="0"/>
              <a:t>Inclusive language to the entire community. </a:t>
            </a:r>
          </a:p>
        </p:txBody>
      </p:sp>
    </p:spTree>
    <p:extLst>
      <p:ext uri="{BB962C8B-B14F-4D97-AF65-F5344CB8AC3E}">
        <p14:creationId xmlns:p14="http://schemas.microsoft.com/office/powerpoint/2010/main" val="3822274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4125" y="207818"/>
            <a:ext cx="8431000" cy="5744297"/>
          </a:xfrm>
          <a:prstGeom prst="rect">
            <a:avLst/>
          </a:prstGeom>
        </p:spPr>
      </p:pic>
      <p:sp>
        <p:nvSpPr>
          <p:cNvPr id="8" name="Arrow: Right 7"/>
          <p:cNvSpPr/>
          <p:nvPr/>
        </p:nvSpPr>
        <p:spPr>
          <a:xfrm rot="2250601">
            <a:off x="-191456" y="4036753"/>
            <a:ext cx="4248207" cy="321819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79639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146</TotalTime>
  <Words>429</Words>
  <Application>Microsoft Office PowerPoint</Application>
  <PresentationFormat>Widescreen</PresentationFormat>
  <Paragraphs>80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Retrospect</vt:lpstr>
      <vt:lpstr>Addressing Immigration Concerns at Summer Meal sites in San Diego </vt:lpstr>
      <vt:lpstr>The importance </vt:lpstr>
      <vt:lpstr>PowerPoint Presentation</vt:lpstr>
      <vt:lpstr>Focus group learning &amp; integration into practice</vt:lpstr>
      <vt:lpstr>Summer Meals Task Force</vt:lpstr>
      <vt:lpstr>Immigration education for the task force </vt:lpstr>
      <vt:lpstr>Recruitment and promotion of sites conducive to the immigrant community</vt:lpstr>
      <vt:lpstr>Messaging to the community </vt:lpstr>
      <vt:lpstr>PowerPoint Presentation</vt:lpstr>
      <vt:lpstr>PowerPoint Presentation</vt:lpstr>
      <vt:lpstr>PowerPoint Presentation</vt:lpstr>
      <vt:lpstr>The draw of summer meal sites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SDHC17</dc:creator>
  <cp:lastModifiedBy>SDHC17</cp:lastModifiedBy>
  <cp:revision>26</cp:revision>
  <dcterms:created xsi:type="dcterms:W3CDTF">2014-09-12T02:11:56Z</dcterms:created>
  <dcterms:modified xsi:type="dcterms:W3CDTF">2017-06-21T17:01:36Z</dcterms:modified>
</cp:coreProperties>
</file>